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789" r:id="rId2"/>
    <p:sldId id="792" r:id="rId3"/>
    <p:sldId id="788" r:id="rId4"/>
    <p:sldId id="793" r:id="rId5"/>
    <p:sldId id="794" r:id="rId6"/>
    <p:sldId id="795" r:id="rId7"/>
    <p:sldId id="806" r:id="rId8"/>
    <p:sldId id="799" r:id="rId9"/>
    <p:sldId id="800" r:id="rId10"/>
    <p:sldId id="797" r:id="rId11"/>
    <p:sldId id="801" r:id="rId12"/>
    <p:sldId id="802" r:id="rId13"/>
    <p:sldId id="803" r:id="rId14"/>
    <p:sldId id="805" r:id="rId15"/>
    <p:sldId id="655" r:id="rId16"/>
    <p:sldId id="609" r:id="rId17"/>
    <p:sldId id="539" r:id="rId18"/>
    <p:sldId id="785" r:id="rId19"/>
    <p:sldId id="653" r:id="rId20"/>
    <p:sldId id="532" r:id="rId21"/>
    <p:sldId id="757" r:id="rId22"/>
    <p:sldId id="540" r:id="rId23"/>
    <p:sldId id="573" r:id="rId24"/>
    <p:sldId id="574" r:id="rId25"/>
    <p:sldId id="796" r:id="rId26"/>
    <p:sldId id="755" r:id="rId27"/>
    <p:sldId id="548" r:id="rId28"/>
    <p:sldId id="596" r:id="rId29"/>
    <p:sldId id="712" r:id="rId30"/>
    <p:sldId id="750" r:id="rId31"/>
    <p:sldId id="751" r:id="rId32"/>
    <p:sldId id="542" r:id="rId33"/>
    <p:sldId id="543" r:id="rId34"/>
    <p:sldId id="544" r:id="rId35"/>
    <p:sldId id="546" r:id="rId36"/>
    <p:sldId id="567" r:id="rId37"/>
    <p:sldId id="727" r:id="rId38"/>
    <p:sldId id="728" r:id="rId39"/>
    <p:sldId id="729" r:id="rId40"/>
    <p:sldId id="730" r:id="rId41"/>
    <p:sldId id="731" r:id="rId42"/>
    <p:sldId id="732" r:id="rId43"/>
    <p:sldId id="733" r:id="rId44"/>
    <p:sldId id="734" r:id="rId45"/>
    <p:sldId id="577" r:id="rId46"/>
    <p:sldId id="752" r:id="rId47"/>
    <p:sldId id="749" r:id="rId48"/>
    <p:sldId id="807" r:id="rId49"/>
    <p:sldId id="503" r:id="rId50"/>
    <p:sldId id="496"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99FF66"/>
    <a:srgbClr val="FF0000"/>
    <a:srgbClr val="33CC33"/>
    <a:srgbClr val="264E2A"/>
    <a:srgbClr val="336B38"/>
    <a:srgbClr val="996633"/>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autoAdjust="0"/>
    <p:restoredTop sz="94632"/>
  </p:normalViewPr>
  <p:slideViewPr>
    <p:cSldViewPr>
      <p:cViewPr varScale="1">
        <p:scale>
          <a:sx n="106" d="100"/>
          <a:sy n="106" d="100"/>
        </p:scale>
        <p:origin x="1808" y="184"/>
      </p:cViewPr>
      <p:guideLst>
        <p:guide orient="horz" pos="2160"/>
        <p:guide pos="2880"/>
      </p:guideLst>
    </p:cSldViewPr>
  </p:slideViewPr>
  <p:notesTextViewPr>
    <p:cViewPr>
      <p:scale>
        <a:sx n="100" d="100"/>
        <a:sy n="100" d="100"/>
      </p:scale>
      <p:origin x="0" y="0"/>
    </p:cViewPr>
  </p:notesTextViewPr>
  <p:sorterViewPr>
    <p:cViewPr>
      <p:scale>
        <a:sx n="92" d="100"/>
        <a:sy n="92" d="100"/>
      </p:scale>
      <p:origin x="0" y="-55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532148-5F70-FDF8-E25E-1C882374783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ro-RO"/>
          </a:p>
        </p:txBody>
      </p:sp>
      <p:sp>
        <p:nvSpPr>
          <p:cNvPr id="3" name="Date Placeholder 2">
            <a:extLst>
              <a:ext uri="{FF2B5EF4-FFF2-40B4-BE49-F238E27FC236}">
                <a16:creationId xmlns:a16="http://schemas.microsoft.com/office/drawing/2014/main" id="{94ACE511-B3F0-BFC6-CB55-8BD38773DA0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AE23624-6201-4C69-B6AD-071A355E0A53}" type="datetimeFigureOut">
              <a:rPr lang="ro-RO"/>
              <a:pPr>
                <a:defRPr/>
              </a:pPr>
              <a:t>25.03.2024</a:t>
            </a:fld>
            <a:endParaRPr lang="ro-RO"/>
          </a:p>
        </p:txBody>
      </p:sp>
      <p:sp>
        <p:nvSpPr>
          <p:cNvPr id="4" name="Slide Image Placeholder 3">
            <a:extLst>
              <a:ext uri="{FF2B5EF4-FFF2-40B4-BE49-F238E27FC236}">
                <a16:creationId xmlns:a16="http://schemas.microsoft.com/office/drawing/2014/main" id="{492AFF74-57C8-7726-3733-B2E84D657EF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o-RO" noProof="0"/>
          </a:p>
        </p:txBody>
      </p:sp>
      <p:sp>
        <p:nvSpPr>
          <p:cNvPr id="5" name="Notes Placeholder 4">
            <a:extLst>
              <a:ext uri="{FF2B5EF4-FFF2-40B4-BE49-F238E27FC236}">
                <a16:creationId xmlns:a16="http://schemas.microsoft.com/office/drawing/2014/main" id="{0DC8FFF2-E892-FF7A-CC0A-BC767F07457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o-RO" noProof="0"/>
          </a:p>
        </p:txBody>
      </p:sp>
      <p:sp>
        <p:nvSpPr>
          <p:cNvPr id="6" name="Footer Placeholder 5">
            <a:extLst>
              <a:ext uri="{FF2B5EF4-FFF2-40B4-BE49-F238E27FC236}">
                <a16:creationId xmlns:a16="http://schemas.microsoft.com/office/drawing/2014/main" id="{9CDB5CE0-5DC1-EBC7-38E2-FE68CA7EEFA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ro-RO"/>
          </a:p>
        </p:txBody>
      </p:sp>
      <p:sp>
        <p:nvSpPr>
          <p:cNvPr id="7" name="Slide Number Placeholder 6">
            <a:extLst>
              <a:ext uri="{FF2B5EF4-FFF2-40B4-BE49-F238E27FC236}">
                <a16:creationId xmlns:a16="http://schemas.microsoft.com/office/drawing/2014/main" id="{3188D679-82D5-9A45-2F19-6E2BFDE2E46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E6F67A1-CE0C-49AC-8821-77DC3823A0F5}" type="slidenum">
              <a:rPr lang="ro-RO" altLang="en-US"/>
              <a:pPr/>
              <a:t>‹#›</a:t>
            </a:fld>
            <a:endParaRPr lang="ro-RO"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o-RO"/>
          </a:p>
        </p:txBody>
      </p:sp>
      <p:sp>
        <p:nvSpPr>
          <p:cNvPr id="4" name="Rectangle 4">
            <a:extLst>
              <a:ext uri="{FF2B5EF4-FFF2-40B4-BE49-F238E27FC236}">
                <a16:creationId xmlns:a16="http://schemas.microsoft.com/office/drawing/2014/main" id="{AF78BD47-A30A-8EC0-593D-0F55B31C66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FB4124E-4CCC-B0F2-F242-78FAD0E0FC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E98EE4-42F7-E75C-F747-AF5D83BEDC64}"/>
              </a:ext>
            </a:extLst>
          </p:cNvPr>
          <p:cNvSpPr>
            <a:spLocks noGrp="1" noChangeArrowheads="1"/>
          </p:cNvSpPr>
          <p:nvPr>
            <p:ph type="sldNum" sz="quarter" idx="12"/>
          </p:nvPr>
        </p:nvSpPr>
        <p:spPr>
          <a:ln/>
        </p:spPr>
        <p:txBody>
          <a:bodyPr/>
          <a:lstStyle>
            <a:lvl1pPr>
              <a:defRPr/>
            </a:lvl1pPr>
          </a:lstStyle>
          <a:p>
            <a:fld id="{38185205-1461-497F-9AFD-4C8C24FFDF83}" type="slidenum">
              <a:rPr lang="en-US" altLang="en-US"/>
              <a:pPr/>
              <a:t>‹#›</a:t>
            </a:fld>
            <a:endParaRPr lang="en-US" altLang="en-US"/>
          </a:p>
        </p:txBody>
      </p:sp>
    </p:spTree>
    <p:extLst>
      <p:ext uri="{BB962C8B-B14F-4D97-AF65-F5344CB8AC3E}">
        <p14:creationId xmlns:p14="http://schemas.microsoft.com/office/powerpoint/2010/main" val="3914959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4">
            <a:extLst>
              <a:ext uri="{FF2B5EF4-FFF2-40B4-BE49-F238E27FC236}">
                <a16:creationId xmlns:a16="http://schemas.microsoft.com/office/drawing/2014/main" id="{8817C7EB-B4CD-5A3C-6455-0BB62D69C6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967769-48F2-69BE-F401-34F4BEDB41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CEE252-C26D-1C38-E1E8-785E0ECF4A9B}"/>
              </a:ext>
            </a:extLst>
          </p:cNvPr>
          <p:cNvSpPr>
            <a:spLocks noGrp="1" noChangeArrowheads="1"/>
          </p:cNvSpPr>
          <p:nvPr>
            <p:ph type="sldNum" sz="quarter" idx="12"/>
          </p:nvPr>
        </p:nvSpPr>
        <p:spPr>
          <a:ln/>
        </p:spPr>
        <p:txBody>
          <a:bodyPr/>
          <a:lstStyle>
            <a:lvl1pPr>
              <a:defRPr/>
            </a:lvl1pPr>
          </a:lstStyle>
          <a:p>
            <a:fld id="{0905749A-FA27-426F-88A7-8895FDDE9760}" type="slidenum">
              <a:rPr lang="en-US" altLang="en-US"/>
              <a:pPr/>
              <a:t>‹#›</a:t>
            </a:fld>
            <a:endParaRPr lang="en-US" altLang="en-US"/>
          </a:p>
        </p:txBody>
      </p:sp>
    </p:spTree>
    <p:extLst>
      <p:ext uri="{BB962C8B-B14F-4D97-AF65-F5344CB8AC3E}">
        <p14:creationId xmlns:p14="http://schemas.microsoft.com/office/powerpoint/2010/main" val="373913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4">
            <a:extLst>
              <a:ext uri="{FF2B5EF4-FFF2-40B4-BE49-F238E27FC236}">
                <a16:creationId xmlns:a16="http://schemas.microsoft.com/office/drawing/2014/main" id="{821502A3-0EA8-B531-B191-EEDA4C875F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7C29EB-3FB2-9FB9-791A-A592CF4CF9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532282-2A02-8C02-B9F9-DEA65EBB5BF4}"/>
              </a:ext>
            </a:extLst>
          </p:cNvPr>
          <p:cNvSpPr>
            <a:spLocks noGrp="1" noChangeArrowheads="1"/>
          </p:cNvSpPr>
          <p:nvPr>
            <p:ph type="sldNum" sz="quarter" idx="12"/>
          </p:nvPr>
        </p:nvSpPr>
        <p:spPr>
          <a:ln/>
        </p:spPr>
        <p:txBody>
          <a:bodyPr/>
          <a:lstStyle>
            <a:lvl1pPr>
              <a:defRPr/>
            </a:lvl1pPr>
          </a:lstStyle>
          <a:p>
            <a:fld id="{A505370A-4B4F-41FD-8BBF-F3B63288441D}" type="slidenum">
              <a:rPr lang="en-US" altLang="en-US"/>
              <a:pPr/>
              <a:t>‹#›</a:t>
            </a:fld>
            <a:endParaRPr lang="en-US" altLang="en-US"/>
          </a:p>
        </p:txBody>
      </p:sp>
    </p:spTree>
    <p:extLst>
      <p:ext uri="{BB962C8B-B14F-4D97-AF65-F5344CB8AC3E}">
        <p14:creationId xmlns:p14="http://schemas.microsoft.com/office/powerpoint/2010/main" val="364997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o-RO"/>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Rectangle 4">
            <a:extLst>
              <a:ext uri="{FF2B5EF4-FFF2-40B4-BE49-F238E27FC236}">
                <a16:creationId xmlns:a16="http://schemas.microsoft.com/office/drawing/2014/main" id="{E8AEE278-02D8-62EB-26A2-44216CA69F3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2C5EF53-D8D6-A761-0534-B4CF7E9241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8BEBB6E-CF0D-24F8-087F-A65E2CB5F59F}"/>
              </a:ext>
            </a:extLst>
          </p:cNvPr>
          <p:cNvSpPr>
            <a:spLocks noGrp="1" noChangeArrowheads="1"/>
          </p:cNvSpPr>
          <p:nvPr>
            <p:ph type="sldNum" sz="quarter" idx="12"/>
          </p:nvPr>
        </p:nvSpPr>
        <p:spPr>
          <a:ln/>
        </p:spPr>
        <p:txBody>
          <a:bodyPr/>
          <a:lstStyle>
            <a:lvl1pPr>
              <a:defRPr/>
            </a:lvl1pPr>
          </a:lstStyle>
          <a:p>
            <a:fld id="{61F3917D-0265-473E-97D3-59D45E5D89CB}" type="slidenum">
              <a:rPr lang="en-US" altLang="en-US"/>
              <a:pPr/>
              <a:t>‹#›</a:t>
            </a:fld>
            <a:endParaRPr lang="en-US" altLang="en-US"/>
          </a:p>
        </p:txBody>
      </p:sp>
    </p:spTree>
    <p:extLst>
      <p:ext uri="{BB962C8B-B14F-4D97-AF65-F5344CB8AC3E}">
        <p14:creationId xmlns:p14="http://schemas.microsoft.com/office/powerpoint/2010/main" val="3243774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84943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849438"/>
            <a:ext cx="3810000" cy="4114800"/>
          </a:xfrm>
        </p:spPr>
        <p:txBody>
          <a:bodyPr rtlCol="0">
            <a:normAutofit/>
          </a:bodyPr>
          <a:lstStyle/>
          <a:p>
            <a:pPr lvl="0"/>
            <a:endParaRPr lang="en-US" noProof="0"/>
          </a:p>
        </p:txBody>
      </p:sp>
      <p:sp>
        <p:nvSpPr>
          <p:cNvPr id="5" name="Rectangle 4">
            <a:extLst>
              <a:ext uri="{FF2B5EF4-FFF2-40B4-BE49-F238E27FC236}">
                <a16:creationId xmlns:a16="http://schemas.microsoft.com/office/drawing/2014/main" id="{3F080CF0-21BE-3041-204F-9826F3BE2C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A7B7FA9-A6E5-4164-D605-74E851DCF4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AF4F337-8B69-E505-5DDD-0E27B9C529F8}"/>
              </a:ext>
            </a:extLst>
          </p:cNvPr>
          <p:cNvSpPr>
            <a:spLocks noGrp="1" noChangeArrowheads="1"/>
          </p:cNvSpPr>
          <p:nvPr>
            <p:ph type="sldNum" sz="quarter" idx="12"/>
          </p:nvPr>
        </p:nvSpPr>
        <p:spPr>
          <a:ln/>
        </p:spPr>
        <p:txBody>
          <a:bodyPr/>
          <a:lstStyle>
            <a:lvl1pPr>
              <a:defRPr/>
            </a:lvl1pPr>
          </a:lstStyle>
          <a:p>
            <a:fld id="{C7D777B4-B9B3-4BB2-906C-49BEACB97E1E}" type="slidenum">
              <a:rPr lang="en-US" altLang="en-US"/>
              <a:pPr/>
              <a:t>‹#›</a:t>
            </a:fld>
            <a:endParaRPr lang="en-US" altLang="en-US"/>
          </a:p>
        </p:txBody>
      </p:sp>
    </p:spTree>
    <p:extLst>
      <p:ext uri="{BB962C8B-B14F-4D97-AF65-F5344CB8AC3E}">
        <p14:creationId xmlns:p14="http://schemas.microsoft.com/office/powerpoint/2010/main" val="261035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Rectangle 4">
            <a:extLst>
              <a:ext uri="{FF2B5EF4-FFF2-40B4-BE49-F238E27FC236}">
                <a16:creationId xmlns:a16="http://schemas.microsoft.com/office/drawing/2014/main" id="{EE266A4B-B52C-DE86-079D-C8E1BDB7CD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7991C2-F853-7DAC-3025-9B668F3364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CEAFDD1-78C7-D189-DFD2-832B3E4955AA}"/>
              </a:ext>
            </a:extLst>
          </p:cNvPr>
          <p:cNvSpPr>
            <a:spLocks noGrp="1" noChangeArrowheads="1"/>
          </p:cNvSpPr>
          <p:nvPr>
            <p:ph type="sldNum" sz="quarter" idx="12"/>
          </p:nvPr>
        </p:nvSpPr>
        <p:spPr>
          <a:ln/>
        </p:spPr>
        <p:txBody>
          <a:bodyPr/>
          <a:lstStyle>
            <a:lvl1pPr>
              <a:defRPr/>
            </a:lvl1pPr>
          </a:lstStyle>
          <a:p>
            <a:fld id="{867CA4EF-AA71-4EDD-9164-08B737DB2C14}" type="slidenum">
              <a:rPr lang="en-US" altLang="en-US"/>
              <a:pPr/>
              <a:t>‹#›</a:t>
            </a:fld>
            <a:endParaRPr lang="en-US" altLang="en-US"/>
          </a:p>
        </p:txBody>
      </p:sp>
    </p:spTree>
    <p:extLst>
      <p:ext uri="{BB962C8B-B14F-4D97-AF65-F5344CB8AC3E}">
        <p14:creationId xmlns:p14="http://schemas.microsoft.com/office/powerpoint/2010/main" val="197839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FDCE4B7-57FF-5FB9-EC91-27E92E92D1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434EEE-96F2-A3C1-29DB-4625D58D4D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99B058F-6CA4-F339-A998-58637CA71B84}"/>
              </a:ext>
            </a:extLst>
          </p:cNvPr>
          <p:cNvSpPr>
            <a:spLocks noGrp="1" noChangeArrowheads="1"/>
          </p:cNvSpPr>
          <p:nvPr>
            <p:ph type="sldNum" sz="quarter" idx="12"/>
          </p:nvPr>
        </p:nvSpPr>
        <p:spPr>
          <a:ln/>
        </p:spPr>
        <p:txBody>
          <a:bodyPr/>
          <a:lstStyle>
            <a:lvl1pPr>
              <a:defRPr/>
            </a:lvl1pPr>
          </a:lstStyle>
          <a:p>
            <a:fld id="{8518E9EE-EE4A-423B-8C89-EC7AD03482A1}" type="slidenum">
              <a:rPr lang="en-US" altLang="en-US"/>
              <a:pPr/>
              <a:t>‹#›</a:t>
            </a:fld>
            <a:endParaRPr lang="en-US" altLang="en-US"/>
          </a:p>
        </p:txBody>
      </p:sp>
    </p:spTree>
    <p:extLst>
      <p:ext uri="{BB962C8B-B14F-4D97-AF65-F5344CB8AC3E}">
        <p14:creationId xmlns:p14="http://schemas.microsoft.com/office/powerpoint/2010/main" val="268990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Rectangle 4">
            <a:extLst>
              <a:ext uri="{FF2B5EF4-FFF2-40B4-BE49-F238E27FC236}">
                <a16:creationId xmlns:a16="http://schemas.microsoft.com/office/drawing/2014/main" id="{151BA9E8-FEB1-38C2-52E8-0782F9F2E10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21BBA77-A901-DA5D-A834-53E84BD634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6E13F3C-EEB1-87B5-24C1-CD690771C6BD}"/>
              </a:ext>
            </a:extLst>
          </p:cNvPr>
          <p:cNvSpPr>
            <a:spLocks noGrp="1" noChangeArrowheads="1"/>
          </p:cNvSpPr>
          <p:nvPr>
            <p:ph type="sldNum" sz="quarter" idx="12"/>
          </p:nvPr>
        </p:nvSpPr>
        <p:spPr>
          <a:ln/>
        </p:spPr>
        <p:txBody>
          <a:bodyPr/>
          <a:lstStyle>
            <a:lvl1pPr>
              <a:defRPr/>
            </a:lvl1pPr>
          </a:lstStyle>
          <a:p>
            <a:fld id="{8660917C-627B-460A-BB8C-6E4193F312FD}" type="slidenum">
              <a:rPr lang="en-US" altLang="en-US"/>
              <a:pPr/>
              <a:t>‹#›</a:t>
            </a:fld>
            <a:endParaRPr lang="en-US" altLang="en-US"/>
          </a:p>
        </p:txBody>
      </p:sp>
    </p:spTree>
    <p:extLst>
      <p:ext uri="{BB962C8B-B14F-4D97-AF65-F5344CB8AC3E}">
        <p14:creationId xmlns:p14="http://schemas.microsoft.com/office/powerpoint/2010/main" val="3666478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Rectangle 4">
            <a:extLst>
              <a:ext uri="{FF2B5EF4-FFF2-40B4-BE49-F238E27FC236}">
                <a16:creationId xmlns:a16="http://schemas.microsoft.com/office/drawing/2014/main" id="{FBD3FDBC-5A51-7AC7-0689-603C5660023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73BF3C9-58E4-C104-6C6B-F9890A5CE6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6502ABE-3EA4-30DA-C1BE-CD635B5C4476}"/>
              </a:ext>
            </a:extLst>
          </p:cNvPr>
          <p:cNvSpPr>
            <a:spLocks noGrp="1" noChangeArrowheads="1"/>
          </p:cNvSpPr>
          <p:nvPr>
            <p:ph type="sldNum" sz="quarter" idx="12"/>
          </p:nvPr>
        </p:nvSpPr>
        <p:spPr>
          <a:ln/>
        </p:spPr>
        <p:txBody>
          <a:bodyPr/>
          <a:lstStyle>
            <a:lvl1pPr>
              <a:defRPr/>
            </a:lvl1pPr>
          </a:lstStyle>
          <a:p>
            <a:fld id="{2C3E4B47-82DD-4077-B35D-F09C971B46F2}" type="slidenum">
              <a:rPr lang="en-US" altLang="en-US"/>
              <a:pPr/>
              <a:t>‹#›</a:t>
            </a:fld>
            <a:endParaRPr lang="en-US" altLang="en-US"/>
          </a:p>
        </p:txBody>
      </p:sp>
    </p:spTree>
    <p:extLst>
      <p:ext uri="{BB962C8B-B14F-4D97-AF65-F5344CB8AC3E}">
        <p14:creationId xmlns:p14="http://schemas.microsoft.com/office/powerpoint/2010/main" val="77180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Rectangle 4">
            <a:extLst>
              <a:ext uri="{FF2B5EF4-FFF2-40B4-BE49-F238E27FC236}">
                <a16:creationId xmlns:a16="http://schemas.microsoft.com/office/drawing/2014/main" id="{DDD38E57-F699-E92A-9BE6-3B8411CB7AE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4D13CE6-20E4-03F7-4543-0999AD62AE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49C3350-8BF1-E175-E21D-CB848112409E}"/>
              </a:ext>
            </a:extLst>
          </p:cNvPr>
          <p:cNvSpPr>
            <a:spLocks noGrp="1" noChangeArrowheads="1"/>
          </p:cNvSpPr>
          <p:nvPr>
            <p:ph type="sldNum" sz="quarter" idx="12"/>
          </p:nvPr>
        </p:nvSpPr>
        <p:spPr>
          <a:ln/>
        </p:spPr>
        <p:txBody>
          <a:bodyPr/>
          <a:lstStyle>
            <a:lvl1pPr>
              <a:defRPr/>
            </a:lvl1pPr>
          </a:lstStyle>
          <a:p>
            <a:fld id="{8F59CF6F-AEE1-449F-9F8A-A4BCB3AFA0B5}" type="slidenum">
              <a:rPr lang="en-US" altLang="en-US"/>
              <a:pPr/>
              <a:t>‹#›</a:t>
            </a:fld>
            <a:endParaRPr lang="en-US" altLang="en-US"/>
          </a:p>
        </p:txBody>
      </p:sp>
    </p:spTree>
    <p:extLst>
      <p:ext uri="{BB962C8B-B14F-4D97-AF65-F5344CB8AC3E}">
        <p14:creationId xmlns:p14="http://schemas.microsoft.com/office/powerpoint/2010/main" val="421691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3019229-FE8B-06E3-42F1-AEFBB3849B7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F146A8D-1198-FE2D-68CE-E8369BE387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B24C46F-CB06-4C60-B5CD-202307758552}"/>
              </a:ext>
            </a:extLst>
          </p:cNvPr>
          <p:cNvSpPr>
            <a:spLocks noGrp="1" noChangeArrowheads="1"/>
          </p:cNvSpPr>
          <p:nvPr>
            <p:ph type="sldNum" sz="quarter" idx="12"/>
          </p:nvPr>
        </p:nvSpPr>
        <p:spPr>
          <a:ln/>
        </p:spPr>
        <p:txBody>
          <a:bodyPr/>
          <a:lstStyle>
            <a:lvl1pPr>
              <a:defRPr/>
            </a:lvl1pPr>
          </a:lstStyle>
          <a:p>
            <a:fld id="{716AE021-A1D5-4724-A750-DFD7EEAC379D}" type="slidenum">
              <a:rPr lang="en-US" altLang="en-US"/>
              <a:pPr/>
              <a:t>‹#›</a:t>
            </a:fld>
            <a:endParaRPr lang="en-US" altLang="en-US"/>
          </a:p>
        </p:txBody>
      </p:sp>
    </p:spTree>
    <p:extLst>
      <p:ext uri="{BB962C8B-B14F-4D97-AF65-F5344CB8AC3E}">
        <p14:creationId xmlns:p14="http://schemas.microsoft.com/office/powerpoint/2010/main" val="276805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8B39909-221B-85B4-DB3C-E6B1FF1999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317882-160C-FD0D-A6A0-B945B1D496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95AED4B-9A88-5B5C-5537-4393429E2CCB}"/>
              </a:ext>
            </a:extLst>
          </p:cNvPr>
          <p:cNvSpPr>
            <a:spLocks noGrp="1" noChangeArrowheads="1"/>
          </p:cNvSpPr>
          <p:nvPr>
            <p:ph type="sldNum" sz="quarter" idx="12"/>
          </p:nvPr>
        </p:nvSpPr>
        <p:spPr>
          <a:ln/>
        </p:spPr>
        <p:txBody>
          <a:bodyPr/>
          <a:lstStyle>
            <a:lvl1pPr>
              <a:defRPr/>
            </a:lvl1pPr>
          </a:lstStyle>
          <a:p>
            <a:fld id="{D71D753F-690B-4E42-BFA3-CD9585C6F58D}" type="slidenum">
              <a:rPr lang="en-US" altLang="en-US"/>
              <a:pPr/>
              <a:t>‹#›</a:t>
            </a:fld>
            <a:endParaRPr lang="en-US" altLang="en-US"/>
          </a:p>
        </p:txBody>
      </p:sp>
    </p:spTree>
    <p:extLst>
      <p:ext uri="{BB962C8B-B14F-4D97-AF65-F5344CB8AC3E}">
        <p14:creationId xmlns:p14="http://schemas.microsoft.com/office/powerpoint/2010/main" val="959832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o-R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3FA9C54-54C2-8253-100A-A1DBEB90BC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A2D1CA4-CBB0-7C0F-F2F8-DC50FF5681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359B79-EE36-BB75-7FDB-4EE009B7AD30}"/>
              </a:ext>
            </a:extLst>
          </p:cNvPr>
          <p:cNvSpPr>
            <a:spLocks noGrp="1" noChangeArrowheads="1"/>
          </p:cNvSpPr>
          <p:nvPr>
            <p:ph type="sldNum" sz="quarter" idx="12"/>
          </p:nvPr>
        </p:nvSpPr>
        <p:spPr>
          <a:ln/>
        </p:spPr>
        <p:txBody>
          <a:bodyPr/>
          <a:lstStyle>
            <a:lvl1pPr>
              <a:defRPr/>
            </a:lvl1pPr>
          </a:lstStyle>
          <a:p>
            <a:fld id="{A9A2CFE5-4898-44FF-A394-801CB527A2BF}" type="slidenum">
              <a:rPr lang="en-US" altLang="en-US"/>
              <a:pPr/>
              <a:t>‹#›</a:t>
            </a:fld>
            <a:endParaRPr lang="en-US" altLang="en-US"/>
          </a:p>
        </p:txBody>
      </p:sp>
    </p:spTree>
    <p:extLst>
      <p:ext uri="{BB962C8B-B14F-4D97-AF65-F5344CB8AC3E}">
        <p14:creationId xmlns:p14="http://schemas.microsoft.com/office/powerpoint/2010/main" val="87595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A2B86E7-D46F-5384-5218-E04A33B1133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100738D-FBCA-EA45-3C7A-734302987EC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CF047BF-36A2-0BA9-6146-B49ABAA4D20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8F9365DC-0A6A-D625-E439-8164C0EB0BB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D79B67A0-C7B1-8AC9-4E2E-543EB6181CD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531C4518-F755-49A3-8ED9-833585A359D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4" r:id="rId12"/>
    <p:sldLayoutId id="21474836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5"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36"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37" name="Rectangle 5136">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pic>
        <p:nvPicPr>
          <p:cNvPr id="5" name="Content Placeholder 4">
            <a:extLst>
              <a:ext uri="{FF2B5EF4-FFF2-40B4-BE49-F238E27FC236}">
                <a16:creationId xmlns:a16="http://schemas.microsoft.com/office/drawing/2014/main" id="{3859CC06-501B-22EF-C60D-97F40DFF0231}"/>
              </a:ext>
            </a:extLst>
          </p:cNvPr>
          <p:cNvPicPr>
            <a:picLocks noGrp="1" noChangeAspect="1"/>
          </p:cNvPicPr>
          <p:nvPr>
            <p:ph idx="1"/>
          </p:nvPr>
        </p:nvPicPr>
        <p:blipFill rotWithShape="1">
          <a:blip r:embed="rId2"/>
          <a:srcRect l="15992" t="8587" r="14202" b="24591"/>
          <a:stretch/>
        </p:blipFill>
        <p:spPr>
          <a:xfrm>
            <a:off x="946150" y="1403350"/>
            <a:ext cx="7248525" cy="3871913"/>
          </a:xfrm>
        </p:spPr>
      </p:pic>
      <p:sp>
        <p:nvSpPr>
          <p:cNvPr id="5122" name="TextBox 2">
            <a:extLst>
              <a:ext uri="{FF2B5EF4-FFF2-40B4-BE49-F238E27FC236}">
                <a16:creationId xmlns:a16="http://schemas.microsoft.com/office/drawing/2014/main" id="{CA4FA857-C12C-D2F2-193C-39D086D0E6C1}"/>
              </a:ext>
            </a:extLst>
          </p:cNvPr>
          <p:cNvSpPr txBox="1">
            <a:spLocks noChangeArrowheads="1"/>
          </p:cNvSpPr>
          <p:nvPr/>
        </p:nvSpPr>
        <p:spPr bwMode="auto">
          <a:xfrm>
            <a:off x="954590" y="5104022"/>
            <a:ext cx="7248525" cy="774700"/>
          </a:xfrm>
          <a:prstGeom prst="rect">
            <a:avLst/>
          </a:prstGeom>
          <a:solidFill>
            <a:srgbClr val="0000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600"/>
              </a:spcAft>
              <a:buFontTx/>
              <a:buNone/>
            </a:pPr>
            <a:r>
              <a:rPr lang="en-US" altLang="en-US" sz="1300" dirty="0">
                <a:solidFill>
                  <a:srgbClr val="FFFFFF"/>
                </a:solidFill>
              </a:rPr>
              <a:t>Prof. Dr </a:t>
            </a:r>
            <a:r>
              <a:rPr lang="en-US" altLang="en-US" sz="1300" dirty="0" err="1">
                <a:solidFill>
                  <a:srgbClr val="FFFFFF"/>
                </a:solidFill>
              </a:rPr>
              <a:t>Gurzu</a:t>
            </a:r>
            <a:r>
              <a:rPr lang="en-US" altLang="en-US" sz="1300" dirty="0">
                <a:solidFill>
                  <a:srgbClr val="FFFFFF"/>
                </a:solidFill>
              </a:rPr>
              <a:t> Simona, </a:t>
            </a:r>
            <a:r>
              <a:rPr lang="en-US" altLang="en-US" sz="1300" dirty="0" err="1">
                <a:solidFill>
                  <a:srgbClr val="FFFFFF"/>
                </a:solidFill>
              </a:rPr>
              <a:t>Prodecan</a:t>
            </a:r>
            <a:r>
              <a:rPr lang="en-US" altLang="en-US" sz="1300" dirty="0">
                <a:solidFill>
                  <a:srgbClr val="FFFFFF"/>
                </a:solidFill>
              </a:rPr>
              <a:t> - </a:t>
            </a:r>
            <a:r>
              <a:rPr lang="en-US" altLang="en-US" sz="1300" dirty="0" err="1">
                <a:solidFill>
                  <a:srgbClr val="FFFFFF"/>
                </a:solidFill>
              </a:rPr>
              <a:t>Facultatea</a:t>
            </a:r>
            <a:r>
              <a:rPr lang="en-US" altLang="en-US" sz="1300" dirty="0">
                <a:solidFill>
                  <a:srgbClr val="FFFFFF"/>
                </a:solidFill>
              </a:rPr>
              <a:t> de </a:t>
            </a:r>
            <a:r>
              <a:rPr lang="en-US" altLang="en-US" sz="1300" dirty="0" err="1">
                <a:solidFill>
                  <a:srgbClr val="FFFFFF"/>
                </a:solidFill>
              </a:rPr>
              <a:t>Medicină</a:t>
            </a:r>
            <a:r>
              <a:rPr lang="en-US" altLang="en-US" sz="1300" dirty="0">
                <a:solidFill>
                  <a:srgbClr val="FFFFFF"/>
                </a:solidFill>
              </a:rPr>
              <a:t> </a:t>
            </a:r>
            <a:r>
              <a:rPr lang="en-US" altLang="en-US" sz="1300" dirty="0" err="1">
                <a:solidFill>
                  <a:srgbClr val="FFFFFF"/>
                </a:solidFill>
              </a:rPr>
              <a:t>în</a:t>
            </a:r>
            <a:r>
              <a:rPr lang="en-US" altLang="en-US" sz="1300" dirty="0">
                <a:solidFill>
                  <a:srgbClr val="FFFFFF"/>
                </a:solidFill>
              </a:rPr>
              <a:t> </a:t>
            </a:r>
            <a:r>
              <a:rPr lang="en-US" altLang="en-US" sz="1300" dirty="0" err="1">
                <a:solidFill>
                  <a:srgbClr val="FFFFFF"/>
                </a:solidFill>
              </a:rPr>
              <a:t>Limba</a:t>
            </a:r>
            <a:r>
              <a:rPr lang="en-US" altLang="en-US" sz="1300" dirty="0">
                <a:solidFill>
                  <a:srgbClr val="FFFFFF"/>
                </a:solidFill>
              </a:rPr>
              <a:t> </a:t>
            </a:r>
            <a:r>
              <a:rPr lang="en-US" altLang="en-US" sz="1300" dirty="0" err="1">
                <a:solidFill>
                  <a:srgbClr val="FFFFFF"/>
                </a:solidFill>
              </a:rPr>
              <a:t>Engleză</a:t>
            </a:r>
            <a:r>
              <a:rPr lang="en-US" altLang="en-US" sz="1300" dirty="0">
                <a:solidFill>
                  <a:srgbClr val="FFFFFF"/>
                </a:solidFill>
              </a:rPr>
              <a:t>, UMFST "G. E. Palade" din </a:t>
            </a:r>
            <a:r>
              <a:rPr lang="en-US" altLang="en-US" sz="1300" dirty="0" err="1">
                <a:solidFill>
                  <a:srgbClr val="FFFFFF"/>
                </a:solidFill>
              </a:rPr>
              <a:t>Tg</a:t>
            </a:r>
            <a:r>
              <a:rPr lang="en-US" altLang="en-US" sz="1300" dirty="0">
                <a:solidFill>
                  <a:srgbClr val="FFFFFF"/>
                </a:solidFill>
              </a:rPr>
              <a:t>. Mureș</a:t>
            </a:r>
          </a:p>
        </p:txBody>
      </p:sp>
    </p:spTree>
    <p:extLst>
      <p:ext uri="{BB962C8B-B14F-4D97-AF65-F5344CB8AC3E}">
        <p14:creationId xmlns:p14="http://schemas.microsoft.com/office/powerpoint/2010/main" val="125553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E32CA-C938-3F1D-DE74-F53A8FC620FC}"/>
            </a:ext>
          </a:extLst>
        </p:cNvPr>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312AC964-FEEC-63C1-DCA5-2387C5431F7C}"/>
              </a:ext>
            </a:extLst>
          </p:cNvPr>
          <p:cNvPicPr>
            <a:picLocks noChangeAspect="1"/>
          </p:cNvPicPr>
          <p:nvPr/>
        </p:nvPicPr>
        <p:blipFill rotWithShape="1">
          <a:blip r:embed="rId2"/>
          <a:srcRect l="28474" r="29339" b="1"/>
          <a:stretch/>
        </p:blipFill>
        <p:spPr bwMode="auto">
          <a:xfrm>
            <a:off x="379063" y="554151"/>
            <a:ext cx="430662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46899664-B3DC-13AA-5A52-4511F744674E}"/>
              </a:ext>
            </a:extLst>
          </p:cNvPr>
          <p:cNvSpPr>
            <a:spLocks noGrp="1"/>
          </p:cNvSpPr>
          <p:nvPr>
            <p:ph idx="1"/>
          </p:nvPr>
        </p:nvSpPr>
        <p:spPr>
          <a:xfrm>
            <a:off x="4993286" y="2990818"/>
            <a:ext cx="3146755" cy="2913872"/>
          </a:xfrm>
        </p:spPr>
        <p:txBody>
          <a:bodyPr anchor="t">
            <a:normAutofit/>
          </a:bodyPr>
          <a:lstStyle/>
          <a:p>
            <a:pPr marL="0" indent="0">
              <a:buNone/>
            </a:pPr>
            <a:r>
              <a:rPr lang="ro-RO" sz="1700" b="1" dirty="0">
                <a:solidFill>
                  <a:schemeClr val="tx1">
                    <a:alpha val="80000"/>
                  </a:schemeClr>
                </a:solidFill>
              </a:rPr>
              <a:t>                AMICUS </a:t>
            </a:r>
          </a:p>
          <a:p>
            <a:pPr marL="0" indent="0">
              <a:buNone/>
            </a:pPr>
            <a:endParaRPr lang="ro-RO" sz="1700" b="1" dirty="0">
              <a:solidFill>
                <a:schemeClr val="tx1">
                  <a:alpha val="80000"/>
                </a:schemeClr>
              </a:solidFill>
            </a:endParaRPr>
          </a:p>
          <a:p>
            <a:pPr marL="0" indent="0" algn="ctr">
              <a:buNone/>
            </a:pPr>
            <a:r>
              <a:rPr lang="ro-RO" sz="1700" b="1" dirty="0">
                <a:solidFill>
                  <a:schemeClr val="tx1">
                    <a:alpha val="80000"/>
                  </a:schemeClr>
                </a:solidFill>
              </a:rPr>
              <a:t>Specialiștii </a:t>
            </a:r>
            <a:r>
              <a:rPr lang="ro-RO" sz="1700" b="1" dirty="0" err="1">
                <a:solidFill>
                  <a:schemeClr val="tx1">
                    <a:alpha val="80000"/>
                  </a:schemeClr>
                </a:solidFill>
              </a:rPr>
              <a:t>mentorează</a:t>
            </a:r>
            <a:r>
              <a:rPr lang="ro-RO" sz="1700" b="1" dirty="0">
                <a:solidFill>
                  <a:schemeClr val="tx1">
                    <a:alpha val="80000"/>
                  </a:schemeClr>
                </a:solidFill>
              </a:rPr>
              <a:t> rezidenți care </a:t>
            </a:r>
            <a:r>
              <a:rPr lang="ro-RO" sz="1700" b="1" dirty="0" err="1">
                <a:solidFill>
                  <a:schemeClr val="tx1">
                    <a:alpha val="80000"/>
                  </a:schemeClr>
                </a:solidFill>
              </a:rPr>
              <a:t>mentorează</a:t>
            </a:r>
            <a:r>
              <a:rPr lang="ro-RO" sz="1700" b="1" dirty="0">
                <a:solidFill>
                  <a:schemeClr val="tx1">
                    <a:alpha val="80000"/>
                  </a:schemeClr>
                </a:solidFill>
              </a:rPr>
              <a:t> studenți </a:t>
            </a:r>
            <a:endParaRPr lang="en-US" sz="1700" b="1" dirty="0">
              <a:solidFill>
                <a:schemeClr val="tx1">
                  <a:alpha val="80000"/>
                </a:schemeClr>
              </a:solidFill>
            </a:endParaRPr>
          </a:p>
        </p:txBody>
      </p:sp>
    </p:spTree>
    <p:extLst>
      <p:ext uri="{BB962C8B-B14F-4D97-AF65-F5344CB8AC3E}">
        <p14:creationId xmlns:p14="http://schemas.microsoft.com/office/powerpoint/2010/main" val="2057747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EFAD5-78B7-D716-8E44-BDD69B7130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1F5EF6-80EB-BA5D-CB2B-3A2F453E7C5A}"/>
              </a:ext>
            </a:extLst>
          </p:cNvPr>
          <p:cNvSpPr>
            <a:spLocks noGrp="1"/>
          </p:cNvSpPr>
          <p:nvPr>
            <p:ph type="title"/>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ro-RO" sz="2800" b="1" dirty="0">
                <a:solidFill>
                  <a:srgbClr val="FF0000"/>
                </a:solidFill>
              </a:rPr>
              <a:t>Reguli impuse de un congres medical</a:t>
            </a:r>
            <a:br>
              <a:rPr lang="ro-RO" sz="2800" b="1" dirty="0">
                <a:solidFill>
                  <a:srgbClr val="FF0000"/>
                </a:solidFill>
              </a:rPr>
            </a:br>
            <a:r>
              <a:rPr kumimoji="0" lang="en-US" sz="2000" b="1" i="0" u="none" strike="noStrike" kern="0" cap="none" spc="0" normalizeH="0" baseline="0" noProof="0" dirty="0" err="1">
                <a:ln>
                  <a:noFill/>
                </a:ln>
                <a:solidFill>
                  <a:srgbClr val="000000"/>
                </a:solidFill>
                <a:effectLst/>
                <a:uLnTx/>
                <a:uFillTx/>
                <a:latin typeface="Arial"/>
                <a:ea typeface="+mn-ea"/>
                <a:cs typeface="+mn-cs"/>
              </a:rPr>
              <a:t>Congresul</a:t>
            </a:r>
            <a:r>
              <a:rPr kumimoji="0" lang="en-US" sz="2000" b="1" i="0" u="none" strike="noStrike" kern="0" cap="none" spc="0" normalizeH="0" baseline="0" noProof="0" dirty="0">
                <a:ln>
                  <a:noFill/>
                </a:ln>
                <a:solidFill>
                  <a:srgbClr val="000000"/>
                </a:solidFill>
                <a:effectLst/>
                <a:uLnTx/>
                <a:uFillTx/>
                <a:latin typeface="Arial"/>
                <a:ea typeface="+mn-ea"/>
                <a:cs typeface="+mn-cs"/>
              </a:rPr>
              <a:t> </a:t>
            </a:r>
            <a:r>
              <a:rPr kumimoji="0" lang="ro-RO" sz="2000" b="1" i="0" u="none" strike="noStrike" kern="0" cap="none" spc="0" normalizeH="0" baseline="0" noProof="0" dirty="0">
                <a:ln>
                  <a:noFill/>
                </a:ln>
                <a:solidFill>
                  <a:srgbClr val="000000"/>
                </a:solidFill>
                <a:effectLst/>
                <a:uLnTx/>
                <a:uFillTx/>
                <a:latin typeface="Arial"/>
                <a:ea typeface="+mn-ea"/>
                <a:cs typeface="+mn-cs"/>
              </a:rPr>
              <a:t>Medical AMICUS al Studenților și Rezidenților</a:t>
            </a:r>
            <a:br>
              <a:rPr kumimoji="0" lang="ro-RO" sz="2000" b="1" i="0" u="none" strike="noStrike" kern="0" cap="none" spc="0" normalizeH="0" baseline="0" noProof="0" dirty="0">
                <a:ln>
                  <a:noFill/>
                </a:ln>
                <a:solidFill>
                  <a:srgbClr val="000000"/>
                </a:solidFill>
                <a:effectLst/>
                <a:uLnTx/>
                <a:uFillTx/>
                <a:latin typeface="Arial"/>
                <a:ea typeface="+mn-ea"/>
                <a:cs typeface="+mn-cs"/>
              </a:rPr>
            </a:br>
            <a:endParaRPr lang="en-US" sz="2800" dirty="0">
              <a:solidFill>
                <a:srgbClr val="FF0000"/>
              </a:solidFill>
            </a:endParaRPr>
          </a:p>
        </p:txBody>
      </p:sp>
      <p:sp>
        <p:nvSpPr>
          <p:cNvPr id="3" name="Content Placeholder 2">
            <a:extLst>
              <a:ext uri="{FF2B5EF4-FFF2-40B4-BE49-F238E27FC236}">
                <a16:creationId xmlns:a16="http://schemas.microsoft.com/office/drawing/2014/main" id="{8C1E0060-5166-E96F-04BF-3CDC7BE5AA1A}"/>
              </a:ext>
            </a:extLst>
          </p:cNvPr>
          <p:cNvSpPr>
            <a:spLocks noGrp="1"/>
          </p:cNvSpPr>
          <p:nvPr>
            <p:ph idx="1"/>
          </p:nvPr>
        </p:nvSpPr>
        <p:spPr>
          <a:xfrm>
            <a:off x="457200" y="2636912"/>
            <a:ext cx="8229600" cy="2836912"/>
          </a:xfrm>
        </p:spPr>
        <p:txBody>
          <a:bodyPr/>
          <a:lstStyle/>
          <a:p>
            <a:pPr marL="0" indent="0">
              <a:buNone/>
            </a:pPr>
            <a:r>
              <a:rPr lang="ro-RO" sz="2000" dirty="0"/>
              <a:t>3. A visa nu este știința dar știința dezvoltată în urma studierii visului poate fi inovativă.</a:t>
            </a:r>
          </a:p>
          <a:p>
            <a:pPr marL="0" indent="0">
              <a:buNone/>
            </a:pPr>
            <a:endParaRPr lang="ro-RO" sz="2000" b="1" dirty="0"/>
          </a:p>
          <a:p>
            <a:pPr marL="0" indent="0">
              <a:buNone/>
            </a:pPr>
            <a:r>
              <a:rPr lang="ro-RO" sz="2000" dirty="0" err="1"/>
              <a:t>Two</a:t>
            </a:r>
            <a:r>
              <a:rPr lang="en-US" sz="2000" dirty="0"/>
              <a:t> neurobiological </a:t>
            </a:r>
            <a:r>
              <a:rPr lang="en-US" sz="2000" dirty="0" err="1"/>
              <a:t>theor</a:t>
            </a:r>
            <a:r>
              <a:rPr lang="ro-RO" sz="2000" dirty="0"/>
              <a:t>ies</a:t>
            </a:r>
            <a:r>
              <a:rPr lang="en-US" sz="2000" dirty="0"/>
              <a:t> of dreaming </a:t>
            </a:r>
            <a:r>
              <a:rPr lang="ro-RO" sz="2000" dirty="0"/>
              <a:t>are</a:t>
            </a:r>
            <a:r>
              <a:rPr lang="en-US" sz="2000" dirty="0"/>
              <a:t> the “activation-synthesis hypothesis”</a:t>
            </a:r>
            <a:r>
              <a:rPr lang="ro-RO" sz="2000" dirty="0"/>
              <a:t> </a:t>
            </a:r>
            <a:r>
              <a:rPr lang="ro-RO" sz="2000" dirty="0" err="1"/>
              <a:t>and</a:t>
            </a:r>
            <a:r>
              <a:rPr lang="ro-RO" sz="2000" dirty="0"/>
              <a:t> </a:t>
            </a:r>
            <a:r>
              <a:rPr lang="ro-RO" sz="2000" dirty="0" err="1"/>
              <a:t>the</a:t>
            </a:r>
            <a:r>
              <a:rPr lang="ro-RO" sz="2000" dirty="0"/>
              <a:t> “</a:t>
            </a:r>
            <a:r>
              <a:rPr lang="ro-RO" sz="2000" dirty="0" err="1"/>
              <a:t>threat</a:t>
            </a:r>
            <a:r>
              <a:rPr lang="ro-RO" sz="2000" dirty="0"/>
              <a:t> </a:t>
            </a:r>
            <a:r>
              <a:rPr lang="ro-RO" sz="2000" dirty="0" err="1"/>
              <a:t>simulation</a:t>
            </a:r>
            <a:r>
              <a:rPr lang="ro-RO" sz="2000" dirty="0"/>
              <a:t> </a:t>
            </a:r>
            <a:r>
              <a:rPr lang="ro-RO" sz="2000" dirty="0" err="1"/>
              <a:t>theory</a:t>
            </a:r>
            <a:r>
              <a:rPr lang="ro-RO" sz="2000" dirty="0"/>
              <a:t>” </a:t>
            </a:r>
            <a:r>
              <a:rPr lang="ro-RO" sz="1100" dirty="0"/>
              <a:t>(</a:t>
            </a:r>
            <a:r>
              <a:rPr lang="ro-RO" sz="1100" dirty="0" err="1"/>
              <a:t>https</a:t>
            </a:r>
            <a:r>
              <a:rPr lang="ro-RO" sz="1100" dirty="0"/>
              <a:t>://</a:t>
            </a:r>
            <a:r>
              <a:rPr lang="ro-RO" sz="1100" dirty="0" err="1"/>
              <a:t>www.scientificamerican.com</a:t>
            </a:r>
            <a:r>
              <a:rPr lang="ro-RO" sz="1100" dirty="0"/>
              <a:t>/</a:t>
            </a:r>
            <a:r>
              <a:rPr lang="ro-RO" sz="1100" dirty="0" err="1"/>
              <a:t>article</a:t>
            </a:r>
            <a:r>
              <a:rPr lang="ro-RO" sz="1100" dirty="0"/>
              <a:t>/</a:t>
            </a:r>
            <a:r>
              <a:rPr lang="ro-RO" sz="1100" dirty="0" err="1"/>
              <a:t>the-science-behind-dreaming</a:t>
            </a:r>
            <a:r>
              <a:rPr lang="ro-RO" sz="1100" dirty="0"/>
              <a:t>/)</a:t>
            </a:r>
            <a:endParaRPr lang="en-US" sz="1100" dirty="0"/>
          </a:p>
          <a:p>
            <a:pPr marL="0" indent="0">
              <a:buNone/>
            </a:pPr>
            <a:endParaRPr lang="en-US" sz="2000" dirty="0"/>
          </a:p>
          <a:p>
            <a:pPr marL="0" indent="0">
              <a:buNone/>
            </a:pPr>
            <a:endParaRPr lang="ro-RO" sz="2000" dirty="0"/>
          </a:p>
          <a:p>
            <a:pPr marL="0" indent="0">
              <a:buNone/>
            </a:pPr>
            <a:endParaRPr lang="ro-RO" sz="2000" dirty="0"/>
          </a:p>
          <a:p>
            <a:pPr marL="0" indent="0">
              <a:buNone/>
            </a:pPr>
            <a:endParaRPr lang="en-US" sz="2000" dirty="0"/>
          </a:p>
          <a:p>
            <a:pPr marL="0" indent="0">
              <a:buNone/>
            </a:pPr>
            <a:endParaRPr lang="ro-RO" sz="2000" dirty="0"/>
          </a:p>
          <a:p>
            <a:pPr marL="457200" indent="-457200">
              <a:buAutoNum type="arabicPeriod"/>
            </a:pPr>
            <a:endParaRPr lang="ro-RO" sz="2000" dirty="0"/>
          </a:p>
          <a:p>
            <a:pPr marL="0" indent="0">
              <a:buNone/>
            </a:pPr>
            <a:endParaRPr lang="en-US" sz="2000" dirty="0"/>
          </a:p>
          <a:p>
            <a:pPr marL="457200" indent="-457200">
              <a:buAutoNum type="arabicPeriod"/>
            </a:pPr>
            <a:endParaRPr lang="en-US" sz="2000" dirty="0"/>
          </a:p>
        </p:txBody>
      </p:sp>
    </p:spTree>
    <p:extLst>
      <p:ext uri="{BB962C8B-B14F-4D97-AF65-F5344CB8AC3E}">
        <p14:creationId xmlns:p14="http://schemas.microsoft.com/office/powerpoint/2010/main" val="3865743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9BD16-9F66-BDB8-4152-E68BEA8E59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D2B945-F37D-0BE0-55F7-D73CEAFA5F4C}"/>
              </a:ext>
            </a:extLst>
          </p:cNvPr>
          <p:cNvSpPr>
            <a:spLocks noGrp="1"/>
          </p:cNvSpPr>
          <p:nvPr>
            <p:ph type="title"/>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ro-RO" sz="2800" b="1" dirty="0">
                <a:solidFill>
                  <a:srgbClr val="FF0000"/>
                </a:solidFill>
              </a:rPr>
              <a:t>Reguli impuse de un congres medical</a:t>
            </a:r>
            <a:br>
              <a:rPr lang="ro-RO" sz="2800" b="1" dirty="0">
                <a:solidFill>
                  <a:srgbClr val="FF0000"/>
                </a:solidFill>
              </a:rPr>
            </a:br>
            <a:r>
              <a:rPr kumimoji="0" lang="en-US" sz="2000" b="1" i="0" u="none" strike="noStrike" kern="0" cap="none" spc="0" normalizeH="0" baseline="0" noProof="0" dirty="0" err="1">
                <a:ln>
                  <a:noFill/>
                </a:ln>
                <a:solidFill>
                  <a:srgbClr val="000000"/>
                </a:solidFill>
                <a:effectLst/>
                <a:uLnTx/>
                <a:uFillTx/>
                <a:latin typeface="Arial"/>
                <a:ea typeface="+mn-ea"/>
                <a:cs typeface="+mn-cs"/>
              </a:rPr>
              <a:t>Congresul</a:t>
            </a:r>
            <a:r>
              <a:rPr kumimoji="0" lang="en-US" sz="2000" b="1" i="0" u="none" strike="noStrike" kern="0" cap="none" spc="0" normalizeH="0" baseline="0" noProof="0" dirty="0">
                <a:ln>
                  <a:noFill/>
                </a:ln>
                <a:solidFill>
                  <a:srgbClr val="000000"/>
                </a:solidFill>
                <a:effectLst/>
                <a:uLnTx/>
                <a:uFillTx/>
                <a:latin typeface="Arial"/>
                <a:ea typeface="+mn-ea"/>
                <a:cs typeface="+mn-cs"/>
              </a:rPr>
              <a:t> </a:t>
            </a:r>
            <a:r>
              <a:rPr kumimoji="0" lang="ro-RO" sz="2000" b="1" i="0" u="none" strike="noStrike" kern="0" cap="none" spc="0" normalizeH="0" baseline="0" noProof="0" dirty="0">
                <a:ln>
                  <a:noFill/>
                </a:ln>
                <a:solidFill>
                  <a:srgbClr val="000000"/>
                </a:solidFill>
                <a:effectLst/>
                <a:uLnTx/>
                <a:uFillTx/>
                <a:latin typeface="Arial"/>
                <a:ea typeface="+mn-ea"/>
                <a:cs typeface="+mn-cs"/>
              </a:rPr>
              <a:t>Medical AMICUS al Studenților și Rezidenților</a:t>
            </a:r>
            <a:br>
              <a:rPr kumimoji="0" lang="ro-RO" sz="2000" b="1" i="0" u="none" strike="noStrike" kern="0" cap="none" spc="0" normalizeH="0" baseline="0" noProof="0" dirty="0">
                <a:ln>
                  <a:noFill/>
                </a:ln>
                <a:solidFill>
                  <a:srgbClr val="000000"/>
                </a:solidFill>
                <a:effectLst/>
                <a:uLnTx/>
                <a:uFillTx/>
                <a:latin typeface="Arial"/>
                <a:ea typeface="+mn-ea"/>
                <a:cs typeface="+mn-cs"/>
              </a:rPr>
            </a:br>
            <a:endParaRPr lang="en-US" sz="2800" dirty="0">
              <a:solidFill>
                <a:srgbClr val="FF0000"/>
              </a:solidFill>
            </a:endParaRPr>
          </a:p>
        </p:txBody>
      </p:sp>
      <p:sp>
        <p:nvSpPr>
          <p:cNvPr id="3" name="Content Placeholder 2">
            <a:extLst>
              <a:ext uri="{FF2B5EF4-FFF2-40B4-BE49-F238E27FC236}">
                <a16:creationId xmlns:a16="http://schemas.microsoft.com/office/drawing/2014/main" id="{DA87B420-91E2-165C-89C1-1604ECC783E6}"/>
              </a:ext>
            </a:extLst>
          </p:cNvPr>
          <p:cNvSpPr>
            <a:spLocks noGrp="1"/>
          </p:cNvSpPr>
          <p:nvPr>
            <p:ph idx="1"/>
          </p:nvPr>
        </p:nvSpPr>
        <p:spPr>
          <a:xfrm>
            <a:off x="457200" y="2636912"/>
            <a:ext cx="8229600" cy="2836912"/>
          </a:xfrm>
        </p:spPr>
        <p:txBody>
          <a:bodyPr/>
          <a:lstStyle/>
          <a:p>
            <a:pPr marL="0" indent="0">
              <a:buNone/>
            </a:pPr>
            <a:r>
              <a:rPr lang="ro-RO" sz="2000" dirty="0"/>
              <a:t>4. Știința impune muncă, conștiinciozitate, calitate, dedicare.</a:t>
            </a:r>
            <a:endParaRPr lang="en-US" sz="1100" dirty="0"/>
          </a:p>
          <a:p>
            <a:pPr marL="0" indent="0">
              <a:buNone/>
            </a:pPr>
            <a:endParaRPr lang="en-US" sz="2000" dirty="0"/>
          </a:p>
          <a:p>
            <a:pPr marL="0" indent="0">
              <a:buNone/>
            </a:pPr>
            <a:endParaRPr lang="ro-RO" sz="2000" dirty="0"/>
          </a:p>
          <a:p>
            <a:pPr marL="0" indent="0">
              <a:buNone/>
            </a:pPr>
            <a:endParaRPr lang="ro-RO" sz="2000" dirty="0"/>
          </a:p>
          <a:p>
            <a:pPr marL="0" indent="0">
              <a:buNone/>
            </a:pPr>
            <a:endParaRPr lang="en-US" sz="2000" dirty="0"/>
          </a:p>
          <a:p>
            <a:pPr marL="0" indent="0">
              <a:buNone/>
            </a:pPr>
            <a:endParaRPr lang="ro-RO" sz="2000" dirty="0"/>
          </a:p>
          <a:p>
            <a:pPr marL="457200" indent="-457200">
              <a:buAutoNum type="arabicPeriod"/>
            </a:pPr>
            <a:endParaRPr lang="ro-RO" sz="2000" dirty="0"/>
          </a:p>
          <a:p>
            <a:pPr marL="0" indent="0">
              <a:buNone/>
            </a:pPr>
            <a:endParaRPr lang="en-US" sz="2000" dirty="0"/>
          </a:p>
          <a:p>
            <a:pPr marL="457200" indent="-457200">
              <a:buAutoNum type="arabicPeriod"/>
            </a:pPr>
            <a:endParaRPr lang="en-US" sz="2000" dirty="0"/>
          </a:p>
        </p:txBody>
      </p:sp>
      <p:pic>
        <p:nvPicPr>
          <p:cNvPr id="4" name="Picture 3">
            <a:extLst>
              <a:ext uri="{FF2B5EF4-FFF2-40B4-BE49-F238E27FC236}">
                <a16:creationId xmlns:a16="http://schemas.microsoft.com/office/drawing/2014/main" id="{ADDB9C3A-68BD-4D96-0416-FF5902C3F7D8}"/>
              </a:ext>
            </a:extLst>
          </p:cNvPr>
          <p:cNvPicPr>
            <a:picLocks noChangeAspect="1"/>
          </p:cNvPicPr>
          <p:nvPr/>
        </p:nvPicPr>
        <p:blipFill>
          <a:blip r:embed="rId2"/>
          <a:stretch>
            <a:fillRect/>
          </a:stretch>
        </p:blipFill>
        <p:spPr>
          <a:xfrm>
            <a:off x="4117680" y="3573016"/>
            <a:ext cx="4569120" cy="2700583"/>
          </a:xfrm>
          <a:prstGeom prst="rect">
            <a:avLst/>
          </a:prstGeom>
        </p:spPr>
      </p:pic>
    </p:spTree>
    <p:extLst>
      <p:ext uri="{BB962C8B-B14F-4D97-AF65-F5344CB8AC3E}">
        <p14:creationId xmlns:p14="http://schemas.microsoft.com/office/powerpoint/2010/main" val="468455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DC846-72BF-5871-1E78-6F71E14F0C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FE2C5-3AED-1725-1AD0-7715C730C230}"/>
              </a:ext>
            </a:extLst>
          </p:cNvPr>
          <p:cNvSpPr>
            <a:spLocks noGrp="1"/>
          </p:cNvSpPr>
          <p:nvPr>
            <p:ph type="title"/>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ro-RO" sz="2800" b="1" dirty="0">
                <a:solidFill>
                  <a:srgbClr val="FF0000"/>
                </a:solidFill>
              </a:rPr>
              <a:t>Reguli impuse de un congres medical</a:t>
            </a:r>
            <a:br>
              <a:rPr lang="ro-RO" sz="2800" b="1" dirty="0">
                <a:solidFill>
                  <a:srgbClr val="FF0000"/>
                </a:solidFill>
              </a:rPr>
            </a:br>
            <a:r>
              <a:rPr kumimoji="0" lang="en-US" sz="2000" b="1" i="0" u="none" strike="noStrike" kern="0" cap="none" spc="0" normalizeH="0" baseline="0" noProof="0" dirty="0" err="1">
                <a:ln>
                  <a:noFill/>
                </a:ln>
                <a:solidFill>
                  <a:srgbClr val="000000"/>
                </a:solidFill>
                <a:effectLst/>
                <a:uLnTx/>
                <a:uFillTx/>
                <a:latin typeface="Arial"/>
                <a:ea typeface="+mn-ea"/>
                <a:cs typeface="+mn-cs"/>
              </a:rPr>
              <a:t>Congresul</a:t>
            </a:r>
            <a:r>
              <a:rPr kumimoji="0" lang="en-US" sz="2000" b="1" i="0" u="none" strike="noStrike" kern="0" cap="none" spc="0" normalizeH="0" baseline="0" noProof="0" dirty="0">
                <a:ln>
                  <a:noFill/>
                </a:ln>
                <a:solidFill>
                  <a:srgbClr val="000000"/>
                </a:solidFill>
                <a:effectLst/>
                <a:uLnTx/>
                <a:uFillTx/>
                <a:latin typeface="Arial"/>
                <a:ea typeface="+mn-ea"/>
                <a:cs typeface="+mn-cs"/>
              </a:rPr>
              <a:t> </a:t>
            </a:r>
            <a:r>
              <a:rPr kumimoji="0" lang="ro-RO" sz="2000" b="1" i="0" u="none" strike="noStrike" kern="0" cap="none" spc="0" normalizeH="0" baseline="0" noProof="0" dirty="0">
                <a:ln>
                  <a:noFill/>
                </a:ln>
                <a:solidFill>
                  <a:srgbClr val="000000"/>
                </a:solidFill>
                <a:effectLst/>
                <a:uLnTx/>
                <a:uFillTx/>
                <a:latin typeface="Arial"/>
                <a:ea typeface="+mn-ea"/>
                <a:cs typeface="+mn-cs"/>
              </a:rPr>
              <a:t>Medical AMICUS al Studenților și Rezidenților</a:t>
            </a:r>
            <a:br>
              <a:rPr kumimoji="0" lang="ro-RO" sz="2000" b="1" i="0" u="none" strike="noStrike" kern="0" cap="none" spc="0" normalizeH="0" baseline="0" noProof="0" dirty="0">
                <a:ln>
                  <a:noFill/>
                </a:ln>
                <a:solidFill>
                  <a:srgbClr val="000000"/>
                </a:solidFill>
                <a:effectLst/>
                <a:uLnTx/>
                <a:uFillTx/>
                <a:latin typeface="Arial"/>
                <a:ea typeface="+mn-ea"/>
                <a:cs typeface="+mn-cs"/>
              </a:rPr>
            </a:br>
            <a:endParaRPr lang="en-US" sz="2800" dirty="0">
              <a:solidFill>
                <a:srgbClr val="FF0000"/>
              </a:solidFill>
            </a:endParaRPr>
          </a:p>
        </p:txBody>
      </p:sp>
      <p:sp>
        <p:nvSpPr>
          <p:cNvPr id="3" name="Content Placeholder 2">
            <a:extLst>
              <a:ext uri="{FF2B5EF4-FFF2-40B4-BE49-F238E27FC236}">
                <a16:creationId xmlns:a16="http://schemas.microsoft.com/office/drawing/2014/main" id="{C9CDB58C-D878-D052-0551-06C962D13EB1}"/>
              </a:ext>
            </a:extLst>
          </p:cNvPr>
          <p:cNvSpPr>
            <a:spLocks noGrp="1"/>
          </p:cNvSpPr>
          <p:nvPr>
            <p:ph idx="1"/>
          </p:nvPr>
        </p:nvSpPr>
        <p:spPr>
          <a:xfrm>
            <a:off x="457200" y="2636912"/>
            <a:ext cx="8229600" cy="2836912"/>
          </a:xfrm>
        </p:spPr>
        <p:txBody>
          <a:bodyPr/>
          <a:lstStyle/>
          <a:p>
            <a:pPr marL="0" indent="0">
              <a:buNone/>
            </a:pPr>
            <a:r>
              <a:rPr lang="ro-RO" sz="2000" dirty="0"/>
              <a:t>5. Un congres medical implică participarea cu o prezentare medicală.</a:t>
            </a:r>
            <a:endParaRPr lang="en-US" sz="1100" dirty="0"/>
          </a:p>
          <a:p>
            <a:pPr marL="0" indent="0">
              <a:buNone/>
            </a:pPr>
            <a:endParaRPr lang="en-US" sz="2000" dirty="0"/>
          </a:p>
          <a:p>
            <a:pPr marL="0" indent="0">
              <a:buNone/>
            </a:pPr>
            <a:endParaRPr lang="ro-RO" sz="2000" dirty="0"/>
          </a:p>
          <a:p>
            <a:pPr marL="0" indent="0">
              <a:buNone/>
            </a:pPr>
            <a:endParaRPr lang="ro-RO" sz="2000" dirty="0"/>
          </a:p>
          <a:p>
            <a:pPr marL="0" indent="0">
              <a:buNone/>
            </a:pPr>
            <a:endParaRPr lang="en-US" sz="2000" dirty="0"/>
          </a:p>
          <a:p>
            <a:pPr marL="0" indent="0">
              <a:buNone/>
            </a:pPr>
            <a:endParaRPr lang="ro-RO" sz="2000" dirty="0"/>
          </a:p>
          <a:p>
            <a:pPr marL="457200" indent="-457200">
              <a:buAutoNum type="arabicPeriod"/>
            </a:pPr>
            <a:endParaRPr lang="ro-RO" sz="2000" dirty="0"/>
          </a:p>
          <a:p>
            <a:pPr marL="0" indent="0">
              <a:buNone/>
            </a:pPr>
            <a:endParaRPr lang="en-US" sz="2000" dirty="0"/>
          </a:p>
          <a:p>
            <a:pPr marL="457200" indent="-457200">
              <a:buAutoNum type="arabicPeriod"/>
            </a:pPr>
            <a:endParaRPr lang="en-US" sz="2000" dirty="0"/>
          </a:p>
        </p:txBody>
      </p:sp>
      <p:pic>
        <p:nvPicPr>
          <p:cNvPr id="5" name="Picture 4">
            <a:extLst>
              <a:ext uri="{FF2B5EF4-FFF2-40B4-BE49-F238E27FC236}">
                <a16:creationId xmlns:a16="http://schemas.microsoft.com/office/drawing/2014/main" id="{CA24E3FF-4FB2-3C01-BBF3-045CCC2C8C12}"/>
              </a:ext>
            </a:extLst>
          </p:cNvPr>
          <p:cNvPicPr>
            <a:picLocks noChangeAspect="1"/>
          </p:cNvPicPr>
          <p:nvPr/>
        </p:nvPicPr>
        <p:blipFill>
          <a:blip r:embed="rId2"/>
          <a:stretch>
            <a:fillRect/>
          </a:stretch>
        </p:blipFill>
        <p:spPr>
          <a:xfrm>
            <a:off x="6012160" y="4041805"/>
            <a:ext cx="2231329" cy="1676545"/>
          </a:xfrm>
          <a:prstGeom prst="rect">
            <a:avLst/>
          </a:prstGeom>
        </p:spPr>
      </p:pic>
    </p:spTree>
    <p:extLst>
      <p:ext uri="{BB962C8B-B14F-4D97-AF65-F5344CB8AC3E}">
        <p14:creationId xmlns:p14="http://schemas.microsoft.com/office/powerpoint/2010/main" val="3306138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72FFE-EA2C-5874-B84D-CBC1211700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3897C9-05C1-643E-C1C8-C59B4FAF20AF}"/>
              </a:ext>
            </a:extLst>
          </p:cNvPr>
          <p:cNvSpPr>
            <a:spLocks noGrp="1"/>
          </p:cNvSpPr>
          <p:nvPr>
            <p:ph type="title"/>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ro-RO" sz="2800" b="1" dirty="0">
                <a:solidFill>
                  <a:srgbClr val="FF0000"/>
                </a:solidFill>
              </a:rPr>
              <a:t>Reguli impuse de un congres medical</a:t>
            </a:r>
            <a:br>
              <a:rPr lang="ro-RO" sz="2800" b="1" dirty="0">
                <a:solidFill>
                  <a:srgbClr val="FF0000"/>
                </a:solidFill>
              </a:rPr>
            </a:br>
            <a:r>
              <a:rPr kumimoji="0" lang="en-US" sz="2000" b="1" i="0" u="none" strike="noStrike" kern="0" cap="none" spc="0" normalizeH="0" baseline="0" noProof="0" dirty="0" err="1">
                <a:ln>
                  <a:noFill/>
                </a:ln>
                <a:solidFill>
                  <a:srgbClr val="000000"/>
                </a:solidFill>
                <a:effectLst/>
                <a:uLnTx/>
                <a:uFillTx/>
                <a:latin typeface="Arial"/>
                <a:ea typeface="+mn-ea"/>
                <a:cs typeface="+mn-cs"/>
              </a:rPr>
              <a:t>Congresul</a:t>
            </a:r>
            <a:r>
              <a:rPr kumimoji="0" lang="en-US" sz="2000" b="1" i="0" u="none" strike="noStrike" kern="0" cap="none" spc="0" normalizeH="0" baseline="0" noProof="0" dirty="0">
                <a:ln>
                  <a:noFill/>
                </a:ln>
                <a:solidFill>
                  <a:srgbClr val="000000"/>
                </a:solidFill>
                <a:effectLst/>
                <a:uLnTx/>
                <a:uFillTx/>
                <a:latin typeface="Arial"/>
                <a:ea typeface="+mn-ea"/>
                <a:cs typeface="+mn-cs"/>
              </a:rPr>
              <a:t> </a:t>
            </a:r>
            <a:r>
              <a:rPr kumimoji="0" lang="ro-RO" sz="2000" b="1" i="0" u="none" strike="noStrike" kern="0" cap="none" spc="0" normalizeH="0" baseline="0" noProof="0" dirty="0">
                <a:ln>
                  <a:noFill/>
                </a:ln>
                <a:solidFill>
                  <a:srgbClr val="000000"/>
                </a:solidFill>
                <a:effectLst/>
                <a:uLnTx/>
                <a:uFillTx/>
                <a:latin typeface="Arial"/>
                <a:ea typeface="+mn-ea"/>
                <a:cs typeface="+mn-cs"/>
              </a:rPr>
              <a:t>Medical AMICUS al Studenților și Rezidenților</a:t>
            </a:r>
            <a:br>
              <a:rPr kumimoji="0" lang="ro-RO" sz="2000" b="1" i="0" u="none" strike="noStrike" kern="0" cap="none" spc="0" normalizeH="0" baseline="0" noProof="0" dirty="0">
                <a:ln>
                  <a:noFill/>
                </a:ln>
                <a:solidFill>
                  <a:srgbClr val="000000"/>
                </a:solidFill>
                <a:effectLst/>
                <a:uLnTx/>
                <a:uFillTx/>
                <a:latin typeface="Arial"/>
                <a:ea typeface="+mn-ea"/>
                <a:cs typeface="+mn-cs"/>
              </a:rPr>
            </a:br>
            <a:endParaRPr lang="en-US" sz="2800" dirty="0">
              <a:solidFill>
                <a:srgbClr val="FF0000"/>
              </a:solidFill>
            </a:endParaRPr>
          </a:p>
        </p:txBody>
      </p:sp>
      <p:sp>
        <p:nvSpPr>
          <p:cNvPr id="3" name="Content Placeholder 2">
            <a:extLst>
              <a:ext uri="{FF2B5EF4-FFF2-40B4-BE49-F238E27FC236}">
                <a16:creationId xmlns:a16="http://schemas.microsoft.com/office/drawing/2014/main" id="{37563B42-0EA9-5CD7-B79D-D8F3356417A7}"/>
              </a:ext>
            </a:extLst>
          </p:cNvPr>
          <p:cNvSpPr>
            <a:spLocks noGrp="1"/>
          </p:cNvSpPr>
          <p:nvPr>
            <p:ph idx="1"/>
          </p:nvPr>
        </p:nvSpPr>
        <p:spPr>
          <a:xfrm>
            <a:off x="457200" y="2636912"/>
            <a:ext cx="8229600" cy="2836912"/>
          </a:xfrm>
        </p:spPr>
        <p:txBody>
          <a:bodyPr/>
          <a:lstStyle/>
          <a:p>
            <a:pPr marL="0" indent="0">
              <a:buNone/>
            </a:pPr>
            <a:r>
              <a:rPr lang="ro-RO" sz="2000" dirty="0"/>
              <a:t>6. Prezentare medicală implică redactarea unui abstract și pregătirea unui </a:t>
            </a:r>
            <a:r>
              <a:rPr lang="ro-RO" sz="2000" dirty="0" err="1"/>
              <a:t>power</a:t>
            </a:r>
            <a:r>
              <a:rPr lang="ro-RO" sz="2000" dirty="0"/>
              <a:t> </a:t>
            </a:r>
            <a:r>
              <a:rPr lang="ro-RO" sz="2000" dirty="0" err="1"/>
              <a:t>point</a:t>
            </a:r>
            <a:r>
              <a:rPr lang="ro-RO" sz="2000" dirty="0"/>
              <a:t> sau material video.</a:t>
            </a:r>
            <a:endParaRPr lang="en-US" sz="1100" dirty="0"/>
          </a:p>
          <a:p>
            <a:pPr marL="0" indent="0">
              <a:buNone/>
            </a:pPr>
            <a:endParaRPr lang="en-US" sz="2000" dirty="0"/>
          </a:p>
          <a:p>
            <a:pPr marL="0" indent="0">
              <a:buNone/>
            </a:pPr>
            <a:endParaRPr lang="ro-RO" sz="2000" dirty="0"/>
          </a:p>
          <a:p>
            <a:pPr marL="0" indent="0">
              <a:buNone/>
            </a:pPr>
            <a:endParaRPr lang="ro-RO" sz="2000" dirty="0"/>
          </a:p>
          <a:p>
            <a:pPr marL="0" indent="0">
              <a:buNone/>
            </a:pPr>
            <a:endParaRPr lang="en-US" sz="2000" dirty="0"/>
          </a:p>
          <a:p>
            <a:pPr marL="0" indent="0">
              <a:buNone/>
            </a:pPr>
            <a:endParaRPr lang="ro-RO" sz="2000" dirty="0"/>
          </a:p>
          <a:p>
            <a:pPr marL="457200" indent="-457200">
              <a:buAutoNum type="arabicPeriod"/>
            </a:pPr>
            <a:endParaRPr lang="ro-RO" sz="2000" dirty="0"/>
          </a:p>
          <a:p>
            <a:pPr marL="0" indent="0">
              <a:buNone/>
            </a:pPr>
            <a:endParaRPr lang="en-US" sz="2000" dirty="0"/>
          </a:p>
          <a:p>
            <a:pPr marL="457200" indent="-457200">
              <a:buAutoNum type="arabicPeriod"/>
            </a:pPr>
            <a:endParaRPr lang="en-US" sz="2000" dirty="0"/>
          </a:p>
        </p:txBody>
      </p:sp>
      <p:pic>
        <p:nvPicPr>
          <p:cNvPr id="4" name="Picture 3">
            <a:extLst>
              <a:ext uri="{FF2B5EF4-FFF2-40B4-BE49-F238E27FC236}">
                <a16:creationId xmlns:a16="http://schemas.microsoft.com/office/drawing/2014/main" id="{976BC060-3DBF-5E51-F3F6-34E9C3BCC8E2}"/>
              </a:ext>
            </a:extLst>
          </p:cNvPr>
          <p:cNvPicPr>
            <a:picLocks noChangeAspect="1"/>
          </p:cNvPicPr>
          <p:nvPr/>
        </p:nvPicPr>
        <p:blipFill>
          <a:blip r:embed="rId2"/>
          <a:stretch>
            <a:fillRect/>
          </a:stretch>
        </p:blipFill>
        <p:spPr>
          <a:xfrm>
            <a:off x="1115616" y="3463508"/>
            <a:ext cx="2123940" cy="2836912"/>
          </a:xfrm>
          <a:prstGeom prst="rect">
            <a:avLst/>
          </a:prstGeom>
        </p:spPr>
      </p:pic>
      <p:pic>
        <p:nvPicPr>
          <p:cNvPr id="6" name="Picture 5">
            <a:extLst>
              <a:ext uri="{FF2B5EF4-FFF2-40B4-BE49-F238E27FC236}">
                <a16:creationId xmlns:a16="http://schemas.microsoft.com/office/drawing/2014/main" id="{2751E293-B0D6-5535-2E42-F5026EEDE968}"/>
              </a:ext>
            </a:extLst>
          </p:cNvPr>
          <p:cNvPicPr>
            <a:picLocks noChangeAspect="1"/>
          </p:cNvPicPr>
          <p:nvPr/>
        </p:nvPicPr>
        <p:blipFill>
          <a:blip r:embed="rId3"/>
          <a:stretch>
            <a:fillRect/>
          </a:stretch>
        </p:blipFill>
        <p:spPr>
          <a:xfrm>
            <a:off x="4002329" y="4022353"/>
            <a:ext cx="3804234" cy="859611"/>
          </a:xfrm>
          <a:prstGeom prst="rect">
            <a:avLst/>
          </a:prstGeom>
        </p:spPr>
      </p:pic>
      <p:sp>
        <p:nvSpPr>
          <p:cNvPr id="7" name="Line 5">
            <a:extLst>
              <a:ext uri="{FF2B5EF4-FFF2-40B4-BE49-F238E27FC236}">
                <a16:creationId xmlns:a16="http://schemas.microsoft.com/office/drawing/2014/main" id="{9B9AE50E-8414-6A4A-C874-B6D2B2E24A6E}"/>
              </a:ext>
            </a:extLst>
          </p:cNvPr>
          <p:cNvSpPr>
            <a:spLocks noChangeShapeType="1"/>
          </p:cNvSpPr>
          <p:nvPr/>
        </p:nvSpPr>
        <p:spPr bwMode="auto">
          <a:xfrm flipV="1">
            <a:off x="3369997" y="4797151"/>
            <a:ext cx="697947" cy="1334599"/>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4216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06EA5-F8F0-6E1B-8DE5-AACD102C0FB0}"/>
            </a:ext>
          </a:extLst>
        </p:cNvPr>
        <p:cNvGrpSpPr/>
        <p:nvPr/>
      </p:nvGrpSpPr>
      <p:grpSpPr>
        <a:xfrm>
          <a:off x="0" y="0"/>
          <a:ext cx="0" cy="0"/>
          <a:chOff x="0" y="0"/>
          <a:chExt cx="0" cy="0"/>
        </a:xfrm>
      </p:grpSpPr>
      <p:sp>
        <p:nvSpPr>
          <p:cNvPr id="75778" name="Rectangle 2">
            <a:extLst>
              <a:ext uri="{FF2B5EF4-FFF2-40B4-BE49-F238E27FC236}">
                <a16:creationId xmlns:a16="http://schemas.microsoft.com/office/drawing/2014/main" id="{270269E4-6069-690E-94C0-AE85886BFB09}"/>
              </a:ext>
            </a:extLst>
          </p:cNvPr>
          <p:cNvSpPr>
            <a:spLocks noGrp="1" noChangeArrowheads="1"/>
          </p:cNvSpPr>
          <p:nvPr>
            <p:ph type="title" idx="4294967295"/>
          </p:nvPr>
        </p:nvSpPr>
        <p:spPr>
          <a:xfrm>
            <a:off x="685800" y="304800"/>
            <a:ext cx="7772400" cy="1143000"/>
          </a:xfrm>
        </p:spPr>
        <p:txBody>
          <a:bodyPr/>
          <a:lstStyle/>
          <a:p>
            <a:pPr eaLnBrk="1" hangingPunct="1"/>
            <a:r>
              <a:rPr lang="en-US" altLang="en-US">
                <a:solidFill>
                  <a:srgbClr val="FF0000"/>
                </a:solidFill>
              </a:rPr>
              <a:t>Abstract </a:t>
            </a:r>
          </a:p>
        </p:txBody>
      </p:sp>
      <p:sp>
        <p:nvSpPr>
          <p:cNvPr id="75779" name="Rectangle 3">
            <a:extLst>
              <a:ext uri="{FF2B5EF4-FFF2-40B4-BE49-F238E27FC236}">
                <a16:creationId xmlns:a16="http://schemas.microsoft.com/office/drawing/2014/main" id="{7C13D820-F575-258C-6597-511445AEB71B}"/>
              </a:ext>
            </a:extLst>
          </p:cNvPr>
          <p:cNvSpPr>
            <a:spLocks noGrp="1" noChangeArrowheads="1"/>
          </p:cNvSpPr>
          <p:nvPr>
            <p:ph type="body" sz="half" idx="4294967295"/>
          </p:nvPr>
        </p:nvSpPr>
        <p:spPr>
          <a:xfrm>
            <a:off x="755650" y="1341438"/>
            <a:ext cx="7837488" cy="2527300"/>
          </a:xfrm>
          <a:solidFill>
            <a:schemeClr val="bg1"/>
          </a:solidFill>
          <a:ln>
            <a:solidFill>
              <a:schemeClr val="tx1"/>
            </a:solidFill>
            <a:miter lim="800000"/>
            <a:headEnd/>
            <a:tailEnd/>
          </a:ln>
        </p:spPr>
        <p:txBody>
          <a:bodyPr/>
          <a:lstStyle/>
          <a:p>
            <a:pPr eaLnBrk="1" hangingPunct="1">
              <a:lnSpc>
                <a:spcPct val="90000"/>
              </a:lnSpc>
            </a:pPr>
            <a:r>
              <a:rPr lang="en-US" altLang="en-US" sz="1900">
                <a:solidFill>
                  <a:srgbClr val="0D0D0D"/>
                </a:solidFill>
              </a:rPr>
              <a:t>To present in </a:t>
            </a:r>
            <a:r>
              <a:rPr lang="ro-RO" altLang="en-US" sz="1900">
                <a:solidFill>
                  <a:srgbClr val="0D0D0D"/>
                </a:solidFill>
              </a:rPr>
              <a:t>250-300</a:t>
            </a:r>
            <a:r>
              <a:rPr lang="en-US" altLang="en-US" sz="1900">
                <a:solidFill>
                  <a:srgbClr val="0D0D0D"/>
                </a:solidFill>
              </a:rPr>
              <a:t> words the purpose, methods, results and conclusions</a:t>
            </a:r>
          </a:p>
          <a:p>
            <a:pPr eaLnBrk="1" hangingPunct="1">
              <a:lnSpc>
                <a:spcPct val="90000"/>
              </a:lnSpc>
            </a:pPr>
            <a:r>
              <a:rPr lang="en-US" altLang="en-US" sz="1900">
                <a:solidFill>
                  <a:srgbClr val="0D0D0D"/>
                </a:solidFill>
              </a:rPr>
              <a:t>It is the only visible part in electronic databases</a:t>
            </a:r>
          </a:p>
          <a:p>
            <a:pPr eaLnBrk="1" hangingPunct="1">
              <a:lnSpc>
                <a:spcPct val="90000"/>
              </a:lnSpc>
            </a:pPr>
            <a:r>
              <a:rPr lang="en-US" altLang="en-US" sz="1900">
                <a:solidFill>
                  <a:srgbClr val="0D0D0D"/>
                </a:solidFill>
              </a:rPr>
              <a:t>Can be the only printed form of the research</a:t>
            </a:r>
            <a:endParaRPr lang="ro-RO" altLang="en-US" sz="1900">
              <a:solidFill>
                <a:srgbClr val="0D0D0D"/>
              </a:solidFill>
            </a:endParaRPr>
          </a:p>
          <a:p>
            <a:pPr eaLnBrk="1" hangingPunct="1">
              <a:lnSpc>
                <a:spcPct val="90000"/>
              </a:lnSpc>
            </a:pPr>
            <a:r>
              <a:rPr lang="en-US" altLang="en-US" sz="1900">
                <a:solidFill>
                  <a:srgbClr val="0D0D0D"/>
                </a:solidFill>
              </a:rPr>
              <a:t>Compulsory in all medical publications</a:t>
            </a:r>
            <a:endParaRPr lang="ro-RO" altLang="en-US" sz="1900">
              <a:solidFill>
                <a:srgbClr val="0D0D0D"/>
              </a:solidFill>
            </a:endParaRPr>
          </a:p>
          <a:p>
            <a:pPr eaLnBrk="1" hangingPunct="1">
              <a:lnSpc>
                <a:spcPct val="90000"/>
              </a:lnSpc>
            </a:pPr>
            <a:r>
              <a:rPr lang="en-US" altLang="en-US" sz="1900">
                <a:solidFill>
                  <a:srgbClr val="0D0D0D"/>
                </a:solidFill>
              </a:rPr>
              <a:t>Attention</a:t>
            </a:r>
            <a:r>
              <a:rPr lang="ro-RO" altLang="en-US" sz="1900">
                <a:solidFill>
                  <a:srgbClr val="0D0D0D"/>
                </a:solidFill>
              </a:rPr>
              <a:t>! </a:t>
            </a:r>
            <a:r>
              <a:rPr lang="en-US" altLang="en-US" sz="1900">
                <a:solidFill>
                  <a:srgbClr val="0D0D0D"/>
                </a:solidFill>
              </a:rPr>
              <a:t>Interested researchers read first the abstract</a:t>
            </a:r>
          </a:p>
          <a:p>
            <a:pPr eaLnBrk="1" hangingPunct="1">
              <a:lnSpc>
                <a:spcPct val="90000"/>
              </a:lnSpc>
            </a:pPr>
            <a:r>
              <a:rPr lang="en-US" altLang="en-US" sz="1900">
                <a:solidFill>
                  <a:srgbClr val="0D0D0D"/>
                </a:solidFill>
              </a:rPr>
              <a:t>If it “don’t say” something interesting, they don’t continue (and for sure, the article will be not cited)</a:t>
            </a:r>
          </a:p>
        </p:txBody>
      </p:sp>
      <p:pic>
        <p:nvPicPr>
          <p:cNvPr id="75780" name="ClipArt Placeholder 2">
            <a:extLst>
              <a:ext uri="{FF2B5EF4-FFF2-40B4-BE49-F238E27FC236}">
                <a16:creationId xmlns:a16="http://schemas.microsoft.com/office/drawing/2014/main" id="{626068B9-9662-3270-A0EB-9A189524AB7E}"/>
              </a:ext>
            </a:extLst>
          </p:cNvPr>
          <p:cNvPicPr>
            <a:picLocks noGrp="1" noChangeAspect="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2411413" y="4005263"/>
            <a:ext cx="4752975" cy="2597150"/>
          </a:xfrm>
        </p:spPr>
      </p:pic>
    </p:spTree>
    <p:extLst>
      <p:ext uri="{BB962C8B-B14F-4D97-AF65-F5344CB8AC3E}">
        <p14:creationId xmlns:p14="http://schemas.microsoft.com/office/powerpoint/2010/main" val="413545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CE162-A6FF-22D9-B5BA-776C045C5B25}"/>
            </a:ext>
          </a:extLst>
        </p:cNvPr>
        <p:cNvGrpSpPr/>
        <p:nvPr/>
      </p:nvGrpSpPr>
      <p:grpSpPr>
        <a:xfrm>
          <a:off x="0" y="0"/>
          <a:ext cx="0" cy="0"/>
          <a:chOff x="0" y="0"/>
          <a:chExt cx="0" cy="0"/>
        </a:xfrm>
      </p:grpSpPr>
      <p:sp>
        <p:nvSpPr>
          <p:cNvPr id="76802" name="Rectangle 3">
            <a:extLst>
              <a:ext uri="{FF2B5EF4-FFF2-40B4-BE49-F238E27FC236}">
                <a16:creationId xmlns:a16="http://schemas.microsoft.com/office/drawing/2014/main" id="{FA1FBF00-94AF-4860-CA14-F54F9FFCA402}"/>
              </a:ext>
            </a:extLst>
          </p:cNvPr>
          <p:cNvSpPr>
            <a:spLocks noGrp="1" noChangeArrowheads="1"/>
          </p:cNvSpPr>
          <p:nvPr>
            <p:ph type="body" idx="1"/>
          </p:nvPr>
        </p:nvSpPr>
        <p:spPr/>
        <p:txBody>
          <a:bodyPr/>
          <a:lstStyle/>
          <a:p>
            <a:pPr>
              <a:buFontTx/>
              <a:buNone/>
            </a:pPr>
            <a:r>
              <a:rPr lang="en-GB" altLang="en-US" sz="2400" b="1"/>
              <a:t>1. Present appropriate literature background</a:t>
            </a:r>
          </a:p>
          <a:p>
            <a:pPr>
              <a:buFontTx/>
              <a:buNone/>
            </a:pPr>
            <a:endParaRPr lang="en-GB" altLang="en-US" sz="2400" b="1"/>
          </a:p>
          <a:p>
            <a:pPr>
              <a:buFontTx/>
              <a:buNone/>
            </a:pPr>
            <a:r>
              <a:rPr lang="en-GB" altLang="en-US" sz="2400" b="1"/>
              <a:t>2. Make sure that the reader knows enough to appreciate the relevance of the work</a:t>
            </a:r>
          </a:p>
          <a:p>
            <a:pPr>
              <a:buFontTx/>
              <a:buNone/>
            </a:pPr>
            <a:endParaRPr lang="en-GB" altLang="en-US" sz="2400" b="1"/>
          </a:p>
          <a:p>
            <a:pPr>
              <a:buFontTx/>
              <a:buNone/>
            </a:pPr>
            <a:r>
              <a:rPr lang="en-GB" altLang="en-US" sz="2400" b="1"/>
              <a:t>3. Make clear why it is appropriate to ask the question that you will address with your study</a:t>
            </a:r>
          </a:p>
          <a:p>
            <a:pPr>
              <a:buFontTx/>
              <a:buNone/>
            </a:pPr>
            <a:endParaRPr lang="en-GB" altLang="en-US" sz="2400" b="1"/>
          </a:p>
          <a:p>
            <a:pPr>
              <a:buFontTx/>
              <a:buNone/>
            </a:pPr>
            <a:r>
              <a:rPr lang="en-GB" altLang="en-US" sz="2400" b="1"/>
              <a:t>4. Indicate the purpose of the experiments performed</a:t>
            </a:r>
          </a:p>
          <a:p>
            <a:endParaRPr lang="en-GB" altLang="en-US" b="1"/>
          </a:p>
          <a:p>
            <a:endParaRPr lang="en-GB" altLang="en-US"/>
          </a:p>
          <a:p>
            <a:endParaRPr lang="en-US" altLang="en-US"/>
          </a:p>
        </p:txBody>
      </p:sp>
    </p:spTree>
    <p:extLst>
      <p:ext uri="{BB962C8B-B14F-4D97-AF65-F5344CB8AC3E}">
        <p14:creationId xmlns:p14="http://schemas.microsoft.com/office/powerpoint/2010/main" val="418857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EC7BC-BA14-BA78-1806-FD7D517C8007}"/>
            </a:ext>
          </a:extLst>
        </p:cNvPr>
        <p:cNvGrpSpPr/>
        <p:nvPr/>
      </p:nvGrpSpPr>
      <p:grpSpPr>
        <a:xfrm>
          <a:off x="0" y="0"/>
          <a:ext cx="0" cy="0"/>
          <a:chOff x="0" y="0"/>
          <a:chExt cx="0" cy="0"/>
        </a:xfrm>
      </p:grpSpPr>
      <p:sp>
        <p:nvSpPr>
          <p:cNvPr id="77826" name="Title 3">
            <a:extLst>
              <a:ext uri="{FF2B5EF4-FFF2-40B4-BE49-F238E27FC236}">
                <a16:creationId xmlns:a16="http://schemas.microsoft.com/office/drawing/2014/main" id="{3D3B4D7F-4825-F701-0EB3-7A2370844A31}"/>
              </a:ext>
            </a:extLst>
          </p:cNvPr>
          <p:cNvSpPr>
            <a:spLocks noGrp="1"/>
          </p:cNvSpPr>
          <p:nvPr>
            <p:ph type="title"/>
          </p:nvPr>
        </p:nvSpPr>
        <p:spPr/>
        <p:txBody>
          <a:bodyPr/>
          <a:lstStyle/>
          <a:p>
            <a:r>
              <a:rPr lang="en-US" altLang="en-US" sz="2400" b="1">
                <a:solidFill>
                  <a:srgbClr val="FF0000"/>
                </a:solidFill>
              </a:rPr>
              <a:t>THE ABSTRACT</a:t>
            </a:r>
            <a:endParaRPr lang="ro-RO" altLang="en-US" sz="2400" b="1">
              <a:solidFill>
                <a:srgbClr val="FF0000"/>
              </a:solidFill>
            </a:endParaRPr>
          </a:p>
        </p:txBody>
      </p:sp>
      <p:sp>
        <p:nvSpPr>
          <p:cNvPr id="77827" name="Content Placeholder 4">
            <a:extLst>
              <a:ext uri="{FF2B5EF4-FFF2-40B4-BE49-F238E27FC236}">
                <a16:creationId xmlns:a16="http://schemas.microsoft.com/office/drawing/2014/main" id="{F7D4D94D-0998-0498-3321-EA5778040FD3}"/>
              </a:ext>
            </a:extLst>
          </p:cNvPr>
          <p:cNvSpPr>
            <a:spLocks noGrp="1"/>
          </p:cNvSpPr>
          <p:nvPr>
            <p:ph idx="1"/>
          </p:nvPr>
        </p:nvSpPr>
        <p:spPr/>
        <p:txBody>
          <a:bodyPr/>
          <a:lstStyle/>
          <a:p>
            <a:pPr lvl="1">
              <a:buFont typeface="Wingdings" panose="05000000000000000000" pitchFamily="2" charset="2"/>
              <a:buChar char="§"/>
            </a:pPr>
            <a:r>
              <a:rPr lang="en-US" altLang="en-US"/>
              <a:t>Introduction/Background/Aim of the study</a:t>
            </a:r>
          </a:p>
          <a:p>
            <a:pPr lvl="1">
              <a:buFont typeface="Wingdings" panose="05000000000000000000" pitchFamily="2" charset="2"/>
              <a:buChar char="§"/>
            </a:pPr>
            <a:r>
              <a:rPr lang="en-US" altLang="en-US">
                <a:solidFill>
                  <a:srgbClr val="33CC33"/>
                </a:solidFill>
              </a:rPr>
              <a:t>Material and methods</a:t>
            </a:r>
          </a:p>
          <a:p>
            <a:pPr lvl="1">
              <a:buFont typeface="Wingdings" panose="05000000000000000000" pitchFamily="2" charset="2"/>
              <a:buChar char="§"/>
            </a:pPr>
            <a:r>
              <a:rPr lang="en-US" altLang="en-US">
                <a:solidFill>
                  <a:srgbClr val="33CC33"/>
                </a:solidFill>
              </a:rPr>
              <a:t>Results</a:t>
            </a:r>
          </a:p>
          <a:p>
            <a:pPr lvl="1">
              <a:buFont typeface="Wingdings" panose="05000000000000000000" pitchFamily="2" charset="2"/>
              <a:buChar char="§"/>
            </a:pPr>
            <a:r>
              <a:rPr lang="en-US" altLang="en-US">
                <a:solidFill>
                  <a:srgbClr val="9900FF"/>
                </a:solidFill>
              </a:rPr>
              <a:t>Case presentation</a:t>
            </a:r>
          </a:p>
          <a:p>
            <a:pPr lvl="1">
              <a:buFont typeface="Wingdings" panose="05000000000000000000" pitchFamily="2" charset="2"/>
              <a:buChar char="§"/>
            </a:pPr>
            <a:r>
              <a:rPr lang="en-US" altLang="en-US"/>
              <a:t>Conclusions</a:t>
            </a:r>
          </a:p>
          <a:p>
            <a:pPr lvl="1">
              <a:buFont typeface="Wingdings" panose="05000000000000000000" pitchFamily="2" charset="2"/>
              <a:buChar char="§"/>
            </a:pPr>
            <a:endParaRPr lang="en-US" altLang="en-US"/>
          </a:p>
          <a:p>
            <a:pPr lvl="1">
              <a:buFont typeface="Wingdings" panose="05000000000000000000" pitchFamily="2" charset="2"/>
              <a:buChar char="§"/>
            </a:pPr>
            <a:r>
              <a:rPr lang="en-US" altLang="en-US">
                <a:solidFill>
                  <a:srgbClr val="FF0000"/>
                </a:solidFill>
              </a:rPr>
              <a:t>Unstructured abstract</a:t>
            </a:r>
          </a:p>
          <a:p>
            <a:pPr lvl="1"/>
            <a:endParaRPr lang="ro-RO" altLang="en-US"/>
          </a:p>
        </p:txBody>
      </p:sp>
    </p:spTree>
    <p:extLst>
      <p:ext uri="{BB962C8B-B14F-4D97-AF65-F5344CB8AC3E}">
        <p14:creationId xmlns:p14="http://schemas.microsoft.com/office/powerpoint/2010/main" val="216282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2">
            <a:extLst>
              <a:ext uri="{FF2B5EF4-FFF2-40B4-BE49-F238E27FC236}">
                <a16:creationId xmlns:a16="http://schemas.microsoft.com/office/drawing/2014/main" id="{CF2BA642-7572-807D-23DB-04A7A06505A2}"/>
              </a:ext>
            </a:extLst>
          </p:cNvPr>
          <p:cNvSpPr>
            <a:spLocks noGrp="1"/>
          </p:cNvSpPr>
          <p:nvPr>
            <p:ph idx="1"/>
          </p:nvPr>
        </p:nvSpPr>
        <p:spPr>
          <a:xfrm>
            <a:off x="395536" y="571500"/>
            <a:ext cx="8352928" cy="4114800"/>
          </a:xfrm>
        </p:spPr>
        <p:txBody>
          <a:bodyPr/>
          <a:lstStyle/>
          <a:p>
            <a:pPr marL="0" indent="0">
              <a:buFontTx/>
              <a:buNone/>
              <a:defRPr/>
            </a:pPr>
            <a:r>
              <a:rPr lang="en-US" altLang="en-US" b="1"/>
              <a:t>Abstract</a:t>
            </a:r>
            <a:r>
              <a:rPr lang="hu-HU" altLang="en-US" b="1"/>
              <a:t> – </a:t>
            </a:r>
            <a:r>
              <a:rPr lang="hu-HU" altLang="en-US" sz="2400" b="1"/>
              <a:t>Original research vs. Case report</a:t>
            </a:r>
          </a:p>
          <a:p>
            <a:pPr marL="0" indent="0">
              <a:buFontTx/>
              <a:buNone/>
              <a:defRPr/>
            </a:pPr>
            <a:endParaRPr lang="ro-RO" altLang="en-US" sz="2400"/>
          </a:p>
          <a:p>
            <a:pPr>
              <a:buFontTx/>
              <a:buChar char="-"/>
              <a:defRPr/>
            </a:pPr>
            <a:r>
              <a:rPr lang="ro-RO" altLang="en-US" sz="2400" b="1"/>
              <a:t>Title</a:t>
            </a:r>
            <a:r>
              <a:rPr lang="ro-RO" altLang="en-US" sz="2400"/>
              <a:t>: 130 characters</a:t>
            </a:r>
          </a:p>
          <a:p>
            <a:pPr marL="0" indent="0">
              <a:buNone/>
              <a:defRPr/>
            </a:pPr>
            <a:r>
              <a:rPr lang="ro-RO" altLang="en-US" sz="2400"/>
              <a:t>- </a:t>
            </a:r>
            <a:r>
              <a:rPr lang="ro-RO" altLang="en-US" sz="2400" i="1" u="sng"/>
              <a:t>Authors</a:t>
            </a:r>
            <a:r>
              <a:rPr lang="ro-RO" altLang="en-US" sz="2400"/>
              <a:t>: 5 vs. 3 (+1-2 coordinators)</a:t>
            </a:r>
          </a:p>
          <a:p>
            <a:pPr>
              <a:buFontTx/>
              <a:buChar char="-"/>
              <a:defRPr/>
            </a:pPr>
            <a:r>
              <a:rPr lang="ro-RO" altLang="en-US" sz="2400" b="1"/>
              <a:t>Background</a:t>
            </a:r>
            <a:r>
              <a:rPr lang="ro-RO" altLang="en-US" sz="2400"/>
              <a:t>: 140 characters</a:t>
            </a:r>
          </a:p>
          <a:p>
            <a:pPr>
              <a:buFontTx/>
              <a:buChar char="-"/>
              <a:defRPr/>
            </a:pPr>
            <a:r>
              <a:rPr lang="en-US" altLang="en-US" sz="2400" b="1"/>
              <a:t>Aim</a:t>
            </a:r>
            <a:r>
              <a:rPr lang="en-US" altLang="en-US" sz="2400"/>
              <a:t>: </a:t>
            </a:r>
            <a:r>
              <a:rPr lang="ro-RO" altLang="en-US" sz="2400"/>
              <a:t>130 characters</a:t>
            </a:r>
          </a:p>
          <a:p>
            <a:pPr>
              <a:buFontTx/>
              <a:buChar char="-"/>
              <a:defRPr/>
            </a:pPr>
            <a:r>
              <a:rPr lang="en-US" altLang="en-US" sz="2400" b="1" i="1"/>
              <a:t>Methods</a:t>
            </a:r>
            <a:r>
              <a:rPr lang="en-US" altLang="en-US" sz="2400"/>
              <a:t>: </a:t>
            </a:r>
            <a:r>
              <a:rPr lang="ro-RO" altLang="en-US" sz="2400"/>
              <a:t>500 characters</a:t>
            </a:r>
          </a:p>
          <a:p>
            <a:pPr>
              <a:buFontTx/>
              <a:buChar char="-"/>
              <a:defRPr/>
            </a:pPr>
            <a:r>
              <a:rPr lang="en-US" altLang="en-US" sz="2400" b="1" i="1"/>
              <a:t>Results</a:t>
            </a:r>
            <a:r>
              <a:rPr lang="en-US" altLang="en-US" sz="2400"/>
              <a:t>: </a:t>
            </a:r>
            <a:r>
              <a:rPr lang="ro-RO" altLang="en-US" sz="2400"/>
              <a:t>850 characters</a:t>
            </a:r>
          </a:p>
          <a:p>
            <a:pPr>
              <a:buFontTx/>
              <a:buChar char="-"/>
              <a:defRPr/>
            </a:pPr>
            <a:r>
              <a:rPr lang="en-US" altLang="en-US" sz="2400" b="1"/>
              <a:t>Conclusions</a:t>
            </a:r>
            <a:r>
              <a:rPr lang="en-US" altLang="en-US" sz="2400"/>
              <a:t>:</a:t>
            </a:r>
            <a:r>
              <a:rPr lang="ro-RO" altLang="en-US" sz="2400"/>
              <a:t> 200 characters</a:t>
            </a:r>
          </a:p>
          <a:p>
            <a:pPr>
              <a:buFontTx/>
              <a:buChar char="-"/>
              <a:defRPr/>
            </a:pPr>
            <a:r>
              <a:rPr lang="ro-RO" altLang="en-US" sz="2400" b="1" i="1" u="sng"/>
              <a:t>Keywords</a:t>
            </a:r>
            <a:r>
              <a:rPr lang="ro-RO" altLang="en-US" sz="2400"/>
              <a:t>: 5-7 MeSH words</a:t>
            </a:r>
          </a:p>
          <a:p>
            <a:pPr>
              <a:defRPr/>
            </a:pPr>
            <a:endParaRPr lang="ro-RO" altLang="en-US"/>
          </a:p>
          <a:p>
            <a:pPr algn="just">
              <a:buFontTx/>
              <a:buNone/>
              <a:defRPr/>
            </a:pPr>
            <a:endParaRPr lang="ro-RO" altLang="en-US"/>
          </a:p>
          <a:p>
            <a:pPr>
              <a:buFontTx/>
              <a:buNone/>
              <a:defRPr/>
            </a:pPr>
            <a:endParaRPr lang="ro-RO" altLang="en-US"/>
          </a:p>
        </p:txBody>
      </p:sp>
      <p:sp>
        <p:nvSpPr>
          <p:cNvPr id="2" name="Right Brace 1">
            <a:extLst>
              <a:ext uri="{FF2B5EF4-FFF2-40B4-BE49-F238E27FC236}">
                <a16:creationId xmlns:a16="http://schemas.microsoft.com/office/drawing/2014/main" id="{FA3F3921-2647-D20E-1474-68BDD11204C7}"/>
              </a:ext>
            </a:extLst>
          </p:cNvPr>
          <p:cNvSpPr/>
          <p:nvPr/>
        </p:nvSpPr>
        <p:spPr>
          <a:xfrm>
            <a:off x="4427984" y="3429000"/>
            <a:ext cx="45719" cy="720080"/>
          </a:xfrm>
          <a:prstGeom prst="rightBrace">
            <a:avLst/>
          </a:prstGeom>
          <a:solidFill>
            <a:schemeClr val="accent2"/>
          </a:solid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CFC20B55-A486-3104-73F0-DBFE727762ED}"/>
              </a:ext>
            </a:extLst>
          </p:cNvPr>
          <p:cNvSpPr txBox="1"/>
          <p:nvPr/>
        </p:nvSpPr>
        <p:spPr>
          <a:xfrm>
            <a:off x="4670299" y="3604374"/>
            <a:ext cx="3249608" cy="369332"/>
          </a:xfrm>
          <a:prstGeom prst="rect">
            <a:avLst/>
          </a:prstGeom>
          <a:noFill/>
        </p:spPr>
        <p:txBody>
          <a:bodyPr wrap="none" rtlCol="0">
            <a:spAutoFit/>
          </a:bodyPr>
          <a:lstStyle/>
          <a:p>
            <a:r>
              <a:rPr lang="ro-RO" b="1" i="1"/>
              <a:t>Case report</a:t>
            </a:r>
            <a:r>
              <a:rPr lang="ro-RO"/>
              <a:t>: 1000 characters</a:t>
            </a:r>
            <a:endParaRPr lang="en-US"/>
          </a:p>
        </p:txBody>
      </p:sp>
      <p:pic>
        <p:nvPicPr>
          <p:cNvPr id="4" name="Picture 3">
            <a:extLst>
              <a:ext uri="{FF2B5EF4-FFF2-40B4-BE49-F238E27FC236}">
                <a16:creationId xmlns:a16="http://schemas.microsoft.com/office/drawing/2014/main" id="{11831F55-5CB8-AF1A-5775-5AECC9FDC4E9}"/>
              </a:ext>
            </a:extLst>
          </p:cNvPr>
          <p:cNvPicPr>
            <a:picLocks noChangeAspect="1"/>
          </p:cNvPicPr>
          <p:nvPr/>
        </p:nvPicPr>
        <p:blipFill>
          <a:blip r:embed="rId2"/>
          <a:stretch>
            <a:fillRect/>
          </a:stretch>
        </p:blipFill>
        <p:spPr>
          <a:xfrm>
            <a:off x="5463114" y="4686300"/>
            <a:ext cx="3407179" cy="1839043"/>
          </a:xfrm>
          <a:prstGeom prst="rect">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58904-346A-BB46-4792-6ECE777E960B}"/>
            </a:ext>
          </a:extLst>
        </p:cNvPr>
        <p:cNvGrpSpPr/>
        <p:nvPr/>
      </p:nvGrpSpPr>
      <p:grpSpPr>
        <a:xfrm>
          <a:off x="0" y="0"/>
          <a:ext cx="0" cy="0"/>
          <a:chOff x="0" y="0"/>
          <a:chExt cx="0" cy="0"/>
        </a:xfrm>
      </p:grpSpPr>
      <p:sp>
        <p:nvSpPr>
          <p:cNvPr id="58370" name="Rectangle 2">
            <a:extLst>
              <a:ext uri="{FF2B5EF4-FFF2-40B4-BE49-F238E27FC236}">
                <a16:creationId xmlns:a16="http://schemas.microsoft.com/office/drawing/2014/main" id="{B97892B4-55D1-0CDB-29D6-53698EF87821}"/>
              </a:ext>
            </a:extLst>
          </p:cNvPr>
          <p:cNvSpPr>
            <a:spLocks noGrp="1" noChangeArrowheads="1"/>
          </p:cNvSpPr>
          <p:nvPr>
            <p:ph type="title" idx="4294967295"/>
          </p:nvPr>
        </p:nvSpPr>
        <p:spPr>
          <a:xfrm>
            <a:off x="468313" y="476250"/>
            <a:ext cx="8229600" cy="1143000"/>
          </a:xfrm>
        </p:spPr>
        <p:txBody>
          <a:bodyPr/>
          <a:lstStyle/>
          <a:p>
            <a:pPr eaLnBrk="1" hangingPunct="1"/>
            <a:r>
              <a:rPr lang="en-US" altLang="en-US">
                <a:solidFill>
                  <a:srgbClr val="FF0000"/>
                </a:solidFill>
              </a:rPr>
              <a:t>The title</a:t>
            </a:r>
          </a:p>
        </p:txBody>
      </p:sp>
      <p:sp>
        <p:nvSpPr>
          <p:cNvPr id="58371" name="Rectangle 3">
            <a:extLst>
              <a:ext uri="{FF2B5EF4-FFF2-40B4-BE49-F238E27FC236}">
                <a16:creationId xmlns:a16="http://schemas.microsoft.com/office/drawing/2014/main" id="{4E13AC7E-EFEE-1C27-21A2-B09850549CC4}"/>
              </a:ext>
            </a:extLst>
          </p:cNvPr>
          <p:cNvSpPr>
            <a:spLocks noGrp="1" noChangeArrowheads="1"/>
          </p:cNvSpPr>
          <p:nvPr>
            <p:ph idx="4294967295"/>
          </p:nvPr>
        </p:nvSpPr>
        <p:spPr>
          <a:xfrm>
            <a:off x="457200" y="1916113"/>
            <a:ext cx="8229600" cy="4210050"/>
          </a:xfrm>
        </p:spPr>
        <p:txBody>
          <a:bodyPr/>
          <a:lstStyle/>
          <a:p>
            <a:pPr algn="ctr" eaLnBrk="1" hangingPunct="1">
              <a:buFontTx/>
              <a:buNone/>
            </a:pPr>
            <a:r>
              <a:rPr lang="ro-RO" altLang="en-US"/>
              <a:t>“</a:t>
            </a:r>
            <a:r>
              <a:rPr lang="en-US" altLang="en-US"/>
              <a:t>Preparing the title of a paper, the author(s) must remember a remarkable fact</a:t>
            </a:r>
            <a:r>
              <a:rPr lang="ro-RO" altLang="en-US"/>
              <a:t>: </a:t>
            </a:r>
            <a:r>
              <a:rPr lang="en-US" altLang="en-US"/>
              <a:t>the title will be read by thousands of persons, but few or even anyone will read the full article</a:t>
            </a:r>
            <a:r>
              <a:rPr lang="ro-RO" altLang="en-US"/>
              <a:t>!”</a:t>
            </a:r>
          </a:p>
          <a:p>
            <a:pPr eaLnBrk="1" hangingPunct="1"/>
            <a:endParaRPr lang="ro-RO" altLang="en-US"/>
          </a:p>
          <a:p>
            <a:pPr algn="r" eaLnBrk="1" hangingPunct="1">
              <a:buFontTx/>
              <a:buNone/>
            </a:pPr>
            <a:r>
              <a:rPr lang="ro-RO" altLang="en-US" sz="2800" i="1"/>
              <a:t>AR Day, 1983</a:t>
            </a:r>
            <a:endParaRPr lang="en-US" altLang="en-US" sz="2800" i="1"/>
          </a:p>
        </p:txBody>
      </p:sp>
    </p:spTree>
    <p:extLst>
      <p:ext uri="{BB962C8B-B14F-4D97-AF65-F5344CB8AC3E}">
        <p14:creationId xmlns:p14="http://schemas.microsoft.com/office/powerpoint/2010/main" val="194354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6B8CF-51A2-5C19-232B-1E14A63C0BD8}"/>
              </a:ext>
            </a:extLst>
          </p:cNvPr>
          <p:cNvSpPr>
            <a:spLocks noGrp="1"/>
          </p:cNvSpPr>
          <p:nvPr>
            <p:ph idx="1"/>
          </p:nvPr>
        </p:nvSpPr>
        <p:spPr>
          <a:xfrm>
            <a:off x="457200" y="1484784"/>
            <a:ext cx="8229600" cy="4525963"/>
          </a:xfrm>
        </p:spPr>
        <p:txBody>
          <a:bodyPr/>
          <a:lstStyle/>
          <a:p>
            <a:pPr marL="0" indent="0">
              <a:buNone/>
            </a:pPr>
            <a:r>
              <a:rPr lang="en-US" sz="2400" b="1" i="1"/>
              <a:t>Preaiubitule, doresc ca toate lucrurile tale </a:t>
            </a:r>
            <a:endParaRPr lang="ro-RO" sz="2400" b="1" i="1"/>
          </a:p>
          <a:p>
            <a:pPr marL="0" indent="0">
              <a:buNone/>
            </a:pPr>
            <a:r>
              <a:rPr lang="en-US" sz="2400" b="1" i="1"/>
              <a:t>să-ți meargă bine și sănătatea ta să sporească </a:t>
            </a:r>
            <a:endParaRPr lang="ro-RO" sz="2400" b="1" i="1"/>
          </a:p>
          <a:p>
            <a:pPr marL="0" indent="0">
              <a:buNone/>
            </a:pPr>
            <a:r>
              <a:rPr lang="en-US" sz="2400" b="1" i="1"/>
              <a:t>tot așa cum sporește sufletul tău.</a:t>
            </a:r>
            <a:endParaRPr lang="ro-RO" sz="2400" b="1" i="1"/>
          </a:p>
          <a:p>
            <a:pPr marL="0" indent="0">
              <a:buNone/>
            </a:pPr>
            <a:endParaRPr lang="ro-RO" sz="2400"/>
          </a:p>
          <a:p>
            <a:pPr marL="0" indent="0" algn="r">
              <a:buNone/>
            </a:pPr>
            <a:r>
              <a:rPr lang="ro-RO" sz="2400"/>
              <a:t>3 Ioan 1:2</a:t>
            </a:r>
            <a:endParaRPr lang="en-US" sz="2400"/>
          </a:p>
        </p:txBody>
      </p:sp>
    </p:spTree>
    <p:extLst>
      <p:ext uri="{BB962C8B-B14F-4D97-AF65-F5344CB8AC3E}">
        <p14:creationId xmlns:p14="http://schemas.microsoft.com/office/powerpoint/2010/main" val="959830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EED53-7638-3792-5C76-4F12A5D4B09A}"/>
            </a:ext>
          </a:extLst>
        </p:cNvPr>
        <p:cNvGrpSpPr/>
        <p:nvPr/>
      </p:nvGrpSpPr>
      <p:grpSpPr>
        <a:xfrm>
          <a:off x="0" y="0"/>
          <a:ext cx="0" cy="0"/>
          <a:chOff x="0" y="0"/>
          <a:chExt cx="0" cy="0"/>
        </a:xfrm>
      </p:grpSpPr>
      <p:sp>
        <p:nvSpPr>
          <p:cNvPr id="59394" name="Title 1">
            <a:extLst>
              <a:ext uri="{FF2B5EF4-FFF2-40B4-BE49-F238E27FC236}">
                <a16:creationId xmlns:a16="http://schemas.microsoft.com/office/drawing/2014/main" id="{F53064BF-A861-5ADE-A621-0AF5E70C5BE5}"/>
              </a:ext>
            </a:extLst>
          </p:cNvPr>
          <p:cNvSpPr>
            <a:spLocks noGrp="1"/>
          </p:cNvSpPr>
          <p:nvPr>
            <p:ph type="title"/>
          </p:nvPr>
        </p:nvSpPr>
        <p:spPr/>
        <p:txBody>
          <a:bodyPr/>
          <a:lstStyle/>
          <a:p>
            <a:r>
              <a:rPr lang="en-US" altLang="en-US" sz="2400">
                <a:solidFill>
                  <a:srgbClr val="FF0000"/>
                </a:solidFill>
              </a:rPr>
              <a:t>THE TITLE….CORRECT VARIANT???</a:t>
            </a:r>
            <a:endParaRPr lang="ro-RO" altLang="en-US" sz="2400">
              <a:solidFill>
                <a:srgbClr val="FF0000"/>
              </a:solidFill>
            </a:endParaRPr>
          </a:p>
        </p:txBody>
      </p:sp>
      <p:pic>
        <p:nvPicPr>
          <p:cNvPr id="59395" name="Picture 2">
            <a:extLst>
              <a:ext uri="{FF2B5EF4-FFF2-40B4-BE49-F238E27FC236}">
                <a16:creationId xmlns:a16="http://schemas.microsoft.com/office/drawing/2014/main" id="{9A8470F4-7278-6596-F14E-87E6C67A6B4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6982" t="12987" r="6958" b="7767"/>
          <a:stretch>
            <a:fillRect/>
          </a:stretch>
        </p:blipFill>
        <p:spPr>
          <a:xfrm>
            <a:off x="642938" y="2643188"/>
            <a:ext cx="3538537" cy="2305050"/>
          </a:xfrm>
          <a:noFill/>
          <a:ln>
            <a:solidFill>
              <a:srgbClr val="FF0000"/>
            </a:solidFill>
            <a:miter lim="800000"/>
            <a:headEnd/>
            <a:tailEnd/>
          </a:ln>
        </p:spPr>
      </p:pic>
      <p:pic>
        <p:nvPicPr>
          <p:cNvPr id="59396" name="Picture 4">
            <a:extLst>
              <a:ext uri="{FF2B5EF4-FFF2-40B4-BE49-F238E27FC236}">
                <a16:creationId xmlns:a16="http://schemas.microsoft.com/office/drawing/2014/main" id="{3B8050AA-D9CA-29A7-7A46-BF972BC945E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4420" t="29034" r="32504" b="23956"/>
          <a:stretch>
            <a:fillRect/>
          </a:stretch>
        </p:blipFill>
        <p:spPr>
          <a:xfrm>
            <a:off x="4259263" y="2571750"/>
            <a:ext cx="4427537" cy="2474913"/>
          </a:xfrm>
          <a:ln>
            <a:solidFill>
              <a:srgbClr val="FF0000"/>
            </a:solidFill>
            <a:miter lim="800000"/>
            <a:headEnd/>
            <a:tailEnd/>
          </a:ln>
        </p:spPr>
      </p:pic>
    </p:spTree>
    <p:extLst>
      <p:ext uri="{BB962C8B-B14F-4D97-AF65-F5344CB8AC3E}">
        <p14:creationId xmlns:p14="http://schemas.microsoft.com/office/powerpoint/2010/main" val="2865280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BE037-A510-83D6-AAF7-961FB73A6143}"/>
            </a:ext>
          </a:extLst>
        </p:cNvPr>
        <p:cNvGrpSpPr/>
        <p:nvPr/>
      </p:nvGrpSpPr>
      <p:grpSpPr>
        <a:xfrm>
          <a:off x="0" y="0"/>
          <a:ext cx="0" cy="0"/>
          <a:chOff x="0" y="0"/>
          <a:chExt cx="0" cy="0"/>
        </a:xfrm>
      </p:grpSpPr>
      <p:sp>
        <p:nvSpPr>
          <p:cNvPr id="60418" name="Title 1">
            <a:extLst>
              <a:ext uri="{FF2B5EF4-FFF2-40B4-BE49-F238E27FC236}">
                <a16:creationId xmlns:a16="http://schemas.microsoft.com/office/drawing/2014/main" id="{8F9216BB-7D8E-80D5-33C7-11EFDC37DDD2}"/>
              </a:ext>
            </a:extLst>
          </p:cNvPr>
          <p:cNvSpPr>
            <a:spLocks noGrp="1"/>
          </p:cNvSpPr>
          <p:nvPr>
            <p:ph type="title"/>
          </p:nvPr>
        </p:nvSpPr>
        <p:spPr/>
        <p:txBody>
          <a:bodyPr/>
          <a:lstStyle/>
          <a:p>
            <a:r>
              <a:rPr lang="en-US" altLang="en-US">
                <a:solidFill>
                  <a:srgbClr val="FF0000"/>
                </a:solidFill>
              </a:rPr>
              <a:t>THE TITLE….</a:t>
            </a:r>
            <a:endParaRPr lang="ro-RO" altLang="en-US">
              <a:solidFill>
                <a:srgbClr val="FF0000"/>
              </a:solidFill>
            </a:endParaRPr>
          </a:p>
        </p:txBody>
      </p:sp>
      <p:pic>
        <p:nvPicPr>
          <p:cNvPr id="60419" name="Picture 2">
            <a:extLst>
              <a:ext uri="{FF2B5EF4-FFF2-40B4-BE49-F238E27FC236}">
                <a16:creationId xmlns:a16="http://schemas.microsoft.com/office/drawing/2014/main" id="{62D8F142-B121-1749-81FE-E26D8506C5D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6982" t="12987" r="6958" b="7767"/>
          <a:stretch>
            <a:fillRect/>
          </a:stretch>
        </p:blipFill>
        <p:spPr>
          <a:xfrm>
            <a:off x="642938" y="2643188"/>
            <a:ext cx="3538537" cy="2305050"/>
          </a:xfrm>
          <a:noFill/>
          <a:ln>
            <a:solidFill>
              <a:srgbClr val="FF0000"/>
            </a:solidFill>
            <a:miter lim="800000"/>
            <a:headEnd/>
            <a:tailEnd/>
          </a:ln>
        </p:spPr>
      </p:pic>
      <p:pic>
        <p:nvPicPr>
          <p:cNvPr id="60420" name="Picture 4">
            <a:extLst>
              <a:ext uri="{FF2B5EF4-FFF2-40B4-BE49-F238E27FC236}">
                <a16:creationId xmlns:a16="http://schemas.microsoft.com/office/drawing/2014/main" id="{EC8EE859-B780-2502-3426-FA7A18BACC7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4420" t="29034" r="32504" b="23956"/>
          <a:stretch>
            <a:fillRect/>
          </a:stretch>
        </p:blipFill>
        <p:spPr>
          <a:xfrm>
            <a:off x="4259263" y="2571750"/>
            <a:ext cx="4427537" cy="2474913"/>
          </a:xfrm>
          <a:ln>
            <a:solidFill>
              <a:srgbClr val="FF0000"/>
            </a:solidFill>
            <a:miter lim="800000"/>
            <a:headEnd/>
            <a:tailEnd/>
          </a:ln>
        </p:spPr>
      </p:pic>
      <p:sp>
        <p:nvSpPr>
          <p:cNvPr id="60421" name="TextBox 4">
            <a:extLst>
              <a:ext uri="{FF2B5EF4-FFF2-40B4-BE49-F238E27FC236}">
                <a16:creationId xmlns:a16="http://schemas.microsoft.com/office/drawing/2014/main" id="{4A20B282-227B-2C2D-4674-7CC760D23BCB}"/>
              </a:ext>
            </a:extLst>
          </p:cNvPr>
          <p:cNvSpPr txBox="1">
            <a:spLocks noChangeArrowheads="1"/>
          </p:cNvSpPr>
          <p:nvPr/>
        </p:nvSpPr>
        <p:spPr bwMode="auto">
          <a:xfrm>
            <a:off x="5286375" y="5500688"/>
            <a:ext cx="15573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40 words</a:t>
            </a:r>
          </a:p>
          <a:p>
            <a:pPr eaLnBrk="1" hangingPunct="1">
              <a:spcBef>
                <a:spcPct val="0"/>
              </a:spcBef>
              <a:buFontTx/>
              <a:buNone/>
            </a:pPr>
            <a:r>
              <a:rPr lang="en-US" altLang="en-US" sz="1800"/>
              <a:t>abbreviations</a:t>
            </a:r>
            <a:endParaRPr lang="ro-RO" altLang="en-US" sz="1800"/>
          </a:p>
        </p:txBody>
      </p:sp>
      <p:sp>
        <p:nvSpPr>
          <p:cNvPr id="60422" name="TextBox 7">
            <a:extLst>
              <a:ext uri="{FF2B5EF4-FFF2-40B4-BE49-F238E27FC236}">
                <a16:creationId xmlns:a16="http://schemas.microsoft.com/office/drawing/2014/main" id="{C6FD437B-BA43-FB66-02D0-1753BC693340}"/>
              </a:ext>
            </a:extLst>
          </p:cNvPr>
          <p:cNvSpPr txBox="1">
            <a:spLocks noChangeArrowheads="1"/>
          </p:cNvSpPr>
          <p:nvPr/>
        </p:nvSpPr>
        <p:spPr bwMode="auto">
          <a:xfrm>
            <a:off x="1071563" y="5500688"/>
            <a:ext cx="218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9 words</a:t>
            </a:r>
          </a:p>
          <a:p>
            <a:pPr eaLnBrk="1" hangingPunct="1">
              <a:spcBef>
                <a:spcPct val="0"/>
              </a:spcBef>
              <a:buFontTx/>
              <a:buNone/>
            </a:pPr>
            <a:r>
              <a:rPr lang="en-US" altLang="en-US" sz="1800"/>
              <a:t>short but consistent</a:t>
            </a:r>
            <a:endParaRPr lang="ro-RO" altLang="en-US" sz="1800"/>
          </a:p>
        </p:txBody>
      </p:sp>
    </p:spTree>
    <p:extLst>
      <p:ext uri="{BB962C8B-B14F-4D97-AF65-F5344CB8AC3E}">
        <p14:creationId xmlns:p14="http://schemas.microsoft.com/office/powerpoint/2010/main" val="1425377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363A2-517E-1AA2-342C-A22E81D16B54}"/>
            </a:ext>
          </a:extLst>
        </p:cNvPr>
        <p:cNvGrpSpPr/>
        <p:nvPr/>
      </p:nvGrpSpPr>
      <p:grpSpPr>
        <a:xfrm>
          <a:off x="0" y="0"/>
          <a:ext cx="0" cy="0"/>
          <a:chOff x="0" y="0"/>
          <a:chExt cx="0" cy="0"/>
        </a:xfrm>
      </p:grpSpPr>
      <p:sp>
        <p:nvSpPr>
          <p:cNvPr id="61442" name="Title 1">
            <a:extLst>
              <a:ext uri="{FF2B5EF4-FFF2-40B4-BE49-F238E27FC236}">
                <a16:creationId xmlns:a16="http://schemas.microsoft.com/office/drawing/2014/main" id="{BAD98F2D-BFF7-5FA2-A2D1-298E6CBAA4DA}"/>
              </a:ext>
            </a:extLst>
          </p:cNvPr>
          <p:cNvSpPr>
            <a:spLocks noGrp="1"/>
          </p:cNvSpPr>
          <p:nvPr>
            <p:ph type="title"/>
          </p:nvPr>
        </p:nvSpPr>
        <p:spPr/>
        <p:txBody>
          <a:bodyPr/>
          <a:lstStyle/>
          <a:p>
            <a:r>
              <a:rPr lang="en-US" altLang="en-US">
                <a:solidFill>
                  <a:srgbClr val="FF0000"/>
                </a:solidFill>
              </a:rPr>
              <a:t>THE TITLE….</a:t>
            </a:r>
            <a:endParaRPr lang="ro-RO" altLang="en-US">
              <a:solidFill>
                <a:srgbClr val="FF0000"/>
              </a:solidFill>
            </a:endParaRPr>
          </a:p>
        </p:txBody>
      </p:sp>
      <p:sp>
        <p:nvSpPr>
          <p:cNvPr id="61443" name="Content Placeholder 7">
            <a:extLst>
              <a:ext uri="{FF2B5EF4-FFF2-40B4-BE49-F238E27FC236}">
                <a16:creationId xmlns:a16="http://schemas.microsoft.com/office/drawing/2014/main" id="{7CB43F77-01E1-D2A4-65B6-838C53069B6E}"/>
              </a:ext>
            </a:extLst>
          </p:cNvPr>
          <p:cNvSpPr>
            <a:spLocks noGrp="1"/>
          </p:cNvSpPr>
          <p:nvPr>
            <p:ph sz="half" idx="1"/>
          </p:nvPr>
        </p:nvSpPr>
        <p:spPr>
          <a:xfrm>
            <a:off x="214313" y="1285875"/>
            <a:ext cx="5500687" cy="4972050"/>
          </a:xfrm>
        </p:spPr>
        <p:txBody>
          <a:bodyPr/>
          <a:lstStyle/>
          <a:p>
            <a:r>
              <a:rPr lang="en-US" altLang="en-US"/>
              <a:t>Short but consistent</a:t>
            </a:r>
          </a:p>
          <a:p>
            <a:r>
              <a:rPr lang="en-US" altLang="en-US" sz="2000"/>
              <a:t>The title should be shorter than the abstract</a:t>
            </a:r>
            <a:r>
              <a:rPr lang="ro-RO" altLang="en-US" sz="2000"/>
              <a:t>!</a:t>
            </a:r>
          </a:p>
          <a:p>
            <a:pPr>
              <a:buFontTx/>
              <a:buNone/>
            </a:pPr>
            <a:endParaRPr lang="en-US" altLang="en-US"/>
          </a:p>
          <a:p>
            <a:r>
              <a:rPr lang="en-US" altLang="en-US"/>
              <a:t>Realistic</a:t>
            </a:r>
          </a:p>
          <a:p>
            <a:endParaRPr lang="en-US" altLang="en-US"/>
          </a:p>
          <a:p>
            <a:r>
              <a:rPr lang="en-US" altLang="en-US"/>
              <a:t>Maximum 20-25 words!!!</a:t>
            </a:r>
          </a:p>
          <a:p>
            <a:r>
              <a:rPr lang="en-US" altLang="en-US"/>
              <a:t>Without abbreviations</a:t>
            </a:r>
          </a:p>
          <a:p>
            <a:r>
              <a:rPr lang="en-US" altLang="en-US" sz="2000"/>
              <a:t>Help the reader to read or not the article</a:t>
            </a:r>
          </a:p>
          <a:p>
            <a:r>
              <a:rPr lang="en-US" altLang="en-US" sz="2000"/>
              <a:t>Don’t mention the affiliation in the title</a:t>
            </a:r>
            <a:r>
              <a:rPr lang="ro-RO" altLang="en-US" sz="2000"/>
              <a:t> </a:t>
            </a:r>
            <a:endParaRPr lang="en-US" altLang="en-US" sz="2000"/>
          </a:p>
          <a:p>
            <a:r>
              <a:rPr lang="en-US" altLang="en-US" sz="2000"/>
              <a:t>Don’t mention your experience </a:t>
            </a:r>
          </a:p>
          <a:p>
            <a:r>
              <a:rPr lang="en-US" altLang="en-US" sz="2000"/>
              <a:t>Don’t ask you……. </a:t>
            </a:r>
            <a:endParaRPr lang="ro-RO" altLang="en-US" sz="2000"/>
          </a:p>
          <a:p>
            <a:endParaRPr lang="en-US" altLang="en-US" sz="2000"/>
          </a:p>
          <a:p>
            <a:endParaRPr lang="en-US" altLang="en-US"/>
          </a:p>
          <a:p>
            <a:endParaRPr lang="en-US" altLang="en-US"/>
          </a:p>
          <a:p>
            <a:endParaRPr lang="en-US" altLang="en-US"/>
          </a:p>
          <a:p>
            <a:endParaRPr lang="ro-RO" altLang="en-US"/>
          </a:p>
        </p:txBody>
      </p:sp>
      <p:pic>
        <p:nvPicPr>
          <p:cNvPr id="61444" name="Picture 2" descr="http://themetapicture.com/media/funny-break-writing-assignment.jpg">
            <a:extLst>
              <a:ext uri="{FF2B5EF4-FFF2-40B4-BE49-F238E27FC236}">
                <a16:creationId xmlns:a16="http://schemas.microsoft.com/office/drawing/2014/main" id="{4B6DDC97-F811-57E5-6C76-6B49E21CC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52" b="17406"/>
          <a:stretch>
            <a:fillRect/>
          </a:stretch>
        </p:blipFill>
        <p:spPr bwMode="auto">
          <a:xfrm>
            <a:off x="5857875" y="4071938"/>
            <a:ext cx="3000375"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09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5AA28-34B1-E001-09F6-B0F3097C3C9B}"/>
            </a:ext>
          </a:extLst>
        </p:cNvPr>
        <p:cNvGrpSpPr/>
        <p:nvPr/>
      </p:nvGrpSpPr>
      <p:grpSpPr>
        <a:xfrm>
          <a:off x="0" y="0"/>
          <a:ext cx="0" cy="0"/>
          <a:chOff x="0" y="0"/>
          <a:chExt cx="0" cy="0"/>
        </a:xfrm>
      </p:grpSpPr>
      <p:sp>
        <p:nvSpPr>
          <p:cNvPr id="62466" name="Rectangle 2">
            <a:extLst>
              <a:ext uri="{FF2B5EF4-FFF2-40B4-BE49-F238E27FC236}">
                <a16:creationId xmlns:a16="http://schemas.microsoft.com/office/drawing/2014/main" id="{BE1E7D54-B81E-6C50-48D0-90FEADA66FDD}"/>
              </a:ext>
            </a:extLst>
          </p:cNvPr>
          <p:cNvSpPr>
            <a:spLocks noGrp="1" noChangeArrowheads="1"/>
          </p:cNvSpPr>
          <p:nvPr>
            <p:ph type="title"/>
          </p:nvPr>
        </p:nvSpPr>
        <p:spPr/>
        <p:txBody>
          <a:bodyPr/>
          <a:lstStyle/>
          <a:p>
            <a:pPr eaLnBrk="1" hangingPunct="1"/>
            <a:r>
              <a:rPr lang="ro-RO" altLang="en-US">
                <a:solidFill>
                  <a:srgbClr val="FF0000"/>
                </a:solidFill>
              </a:rPr>
              <a:t>Ex</a:t>
            </a:r>
            <a:r>
              <a:rPr lang="en-US" altLang="en-US">
                <a:solidFill>
                  <a:srgbClr val="FF0000"/>
                </a:solidFill>
              </a:rPr>
              <a:t>a</a:t>
            </a:r>
            <a:r>
              <a:rPr lang="ro-RO" altLang="en-US">
                <a:solidFill>
                  <a:srgbClr val="FF0000"/>
                </a:solidFill>
              </a:rPr>
              <a:t>mple</a:t>
            </a:r>
            <a:r>
              <a:rPr lang="en-US" altLang="en-US">
                <a:solidFill>
                  <a:srgbClr val="FF0000"/>
                </a:solidFill>
              </a:rPr>
              <a:t>s</a:t>
            </a:r>
            <a:r>
              <a:rPr lang="ro-RO" altLang="en-US"/>
              <a:t> </a:t>
            </a:r>
            <a:endParaRPr lang="en-US" altLang="en-US"/>
          </a:p>
        </p:txBody>
      </p:sp>
      <p:sp>
        <p:nvSpPr>
          <p:cNvPr id="62467" name="Rectangle 3">
            <a:extLst>
              <a:ext uri="{FF2B5EF4-FFF2-40B4-BE49-F238E27FC236}">
                <a16:creationId xmlns:a16="http://schemas.microsoft.com/office/drawing/2014/main" id="{5E80E34D-D999-5588-0114-3B6D6895007F}"/>
              </a:ext>
            </a:extLst>
          </p:cNvPr>
          <p:cNvSpPr>
            <a:spLocks noGrp="1" noChangeArrowheads="1"/>
          </p:cNvSpPr>
          <p:nvPr>
            <p:ph idx="1"/>
          </p:nvPr>
        </p:nvSpPr>
        <p:spPr>
          <a:xfrm>
            <a:off x="457200" y="1340768"/>
            <a:ext cx="8229600" cy="4525963"/>
          </a:xfrm>
        </p:spPr>
        <p:txBody>
          <a:bodyPr/>
          <a:lstStyle/>
          <a:p>
            <a:pPr eaLnBrk="1" hangingPunct="1">
              <a:lnSpc>
                <a:spcPct val="90000"/>
              </a:lnSpc>
            </a:pPr>
            <a:r>
              <a:rPr lang="en-US" altLang="en-US" sz="2800" dirty="0"/>
              <a:t>Good…</a:t>
            </a:r>
            <a:endParaRPr lang="ro-RO" altLang="en-US" sz="2800" dirty="0"/>
          </a:p>
          <a:p>
            <a:pPr lvl="1" eaLnBrk="1" hangingPunct="1">
              <a:lnSpc>
                <a:spcPct val="90000"/>
              </a:lnSpc>
              <a:buFont typeface="Wingdings" panose="05000000000000000000" pitchFamily="2" charset="2"/>
              <a:buChar char="Ø"/>
            </a:pPr>
            <a:r>
              <a:rPr lang="ro-RO" altLang="en-US" sz="2400" dirty="0"/>
              <a:t>“</a:t>
            </a:r>
            <a:r>
              <a:rPr lang="ro-RO" altLang="en-US" sz="2400" dirty="0" err="1"/>
              <a:t>Differential</a:t>
            </a:r>
            <a:r>
              <a:rPr lang="ro-RO" altLang="en-US" sz="2400" dirty="0"/>
              <a:t> </a:t>
            </a:r>
            <a:r>
              <a:rPr lang="ro-RO" altLang="en-US" sz="2400" dirty="0" err="1"/>
              <a:t>endostatin</a:t>
            </a:r>
            <a:r>
              <a:rPr lang="ro-RO" altLang="en-US" sz="2400" dirty="0"/>
              <a:t> </a:t>
            </a:r>
            <a:r>
              <a:rPr lang="ro-RO" altLang="en-US" sz="2400" dirty="0" err="1"/>
              <a:t>binding</a:t>
            </a:r>
            <a:r>
              <a:rPr lang="ro-RO" altLang="en-US" sz="2400" dirty="0"/>
              <a:t> </a:t>
            </a:r>
            <a:r>
              <a:rPr lang="ro-RO" altLang="en-US" sz="2400" dirty="0" err="1"/>
              <a:t>to</a:t>
            </a:r>
            <a:r>
              <a:rPr lang="ro-RO" altLang="en-US" sz="2400" dirty="0"/>
              <a:t> </a:t>
            </a:r>
            <a:r>
              <a:rPr lang="ro-RO" altLang="en-US" sz="2400" dirty="0" err="1"/>
              <a:t>bladder</a:t>
            </a:r>
            <a:r>
              <a:rPr lang="ro-RO" altLang="en-US" sz="2400" dirty="0"/>
              <a:t>, prostate, </a:t>
            </a:r>
            <a:r>
              <a:rPr lang="ro-RO" altLang="en-US" sz="2400" dirty="0" err="1"/>
              <a:t>and</a:t>
            </a:r>
            <a:r>
              <a:rPr lang="ro-RO" altLang="en-US" sz="2400" dirty="0"/>
              <a:t> </a:t>
            </a:r>
            <a:r>
              <a:rPr lang="ro-RO" altLang="en-US" sz="2400" dirty="0" err="1"/>
              <a:t>kidney</a:t>
            </a:r>
            <a:r>
              <a:rPr lang="ro-RO" altLang="en-US" sz="2400" dirty="0"/>
              <a:t> </a:t>
            </a:r>
            <a:r>
              <a:rPr lang="ro-RO" altLang="en-US" sz="2400" dirty="0" err="1"/>
              <a:t>tumour</a:t>
            </a:r>
            <a:r>
              <a:rPr lang="ro-RO" altLang="en-US" sz="2400" dirty="0"/>
              <a:t> </a:t>
            </a:r>
            <a:r>
              <a:rPr lang="ro-RO" altLang="en-US" sz="2400" dirty="0" err="1"/>
              <a:t>vessels</a:t>
            </a:r>
            <a:r>
              <a:rPr lang="ro-RO" altLang="en-US" sz="2400" dirty="0"/>
              <a:t>” </a:t>
            </a:r>
            <a:r>
              <a:rPr lang="ro-RO" altLang="en-US" sz="2400" i="1" dirty="0"/>
              <a:t>(Schmidt et al, BJU Intern, 2005, 174-179)</a:t>
            </a:r>
            <a:endParaRPr lang="ro-RO" altLang="en-US" sz="2400" dirty="0"/>
          </a:p>
          <a:p>
            <a:pPr eaLnBrk="1" hangingPunct="1">
              <a:lnSpc>
                <a:spcPct val="90000"/>
              </a:lnSpc>
            </a:pPr>
            <a:r>
              <a:rPr lang="en-US" altLang="en-US" sz="2800" dirty="0"/>
              <a:t>Not so good…</a:t>
            </a:r>
            <a:endParaRPr lang="ro-RO" altLang="en-US" sz="2800" dirty="0"/>
          </a:p>
          <a:p>
            <a:pPr lvl="1" eaLnBrk="1" hangingPunct="1">
              <a:lnSpc>
                <a:spcPct val="90000"/>
              </a:lnSpc>
              <a:buFont typeface="Wingdings" panose="05000000000000000000" pitchFamily="2" charset="2"/>
              <a:buChar char="Ø"/>
            </a:pPr>
            <a:r>
              <a:rPr lang="ro-RO" altLang="en-US" sz="2400" dirty="0"/>
              <a:t>“The </a:t>
            </a:r>
            <a:r>
              <a:rPr lang="ro-RO" altLang="en-US" sz="2400" dirty="0" err="1"/>
              <a:t>angiogenic</a:t>
            </a:r>
            <a:r>
              <a:rPr lang="ro-RO" altLang="en-US" sz="2400" dirty="0"/>
              <a:t> receptor KDR </a:t>
            </a:r>
            <a:r>
              <a:rPr lang="ro-RO" altLang="en-US" sz="2400" dirty="0" err="1"/>
              <a:t>is</a:t>
            </a:r>
            <a:r>
              <a:rPr lang="ro-RO" altLang="en-US" sz="2400" dirty="0"/>
              <a:t> </a:t>
            </a:r>
            <a:r>
              <a:rPr lang="ro-RO" altLang="en-US" sz="2400" dirty="0" err="1"/>
              <a:t>widely</a:t>
            </a:r>
            <a:r>
              <a:rPr lang="ro-RO" altLang="en-US" sz="2400" dirty="0"/>
              <a:t> </a:t>
            </a:r>
            <a:r>
              <a:rPr lang="ro-RO" altLang="en-US" sz="2400" dirty="0" err="1"/>
              <a:t>distributed</a:t>
            </a:r>
            <a:r>
              <a:rPr lang="ro-RO" altLang="en-US" sz="2400" dirty="0"/>
              <a:t> in </a:t>
            </a:r>
            <a:r>
              <a:rPr lang="ro-RO" altLang="en-US" sz="2400" dirty="0" err="1"/>
              <a:t>human</a:t>
            </a:r>
            <a:r>
              <a:rPr lang="ro-RO" altLang="en-US" sz="2400" dirty="0"/>
              <a:t> </a:t>
            </a:r>
            <a:r>
              <a:rPr lang="ro-RO" altLang="en-US" sz="2400" dirty="0" err="1"/>
              <a:t>tissues</a:t>
            </a:r>
            <a:r>
              <a:rPr lang="ro-RO" altLang="en-US" sz="2400" dirty="0"/>
              <a:t> </a:t>
            </a:r>
            <a:r>
              <a:rPr lang="ro-RO" altLang="en-US" sz="2400" dirty="0" err="1"/>
              <a:t>and</a:t>
            </a:r>
            <a:r>
              <a:rPr lang="ro-RO" altLang="en-US" sz="2400" dirty="0"/>
              <a:t> </a:t>
            </a:r>
            <a:r>
              <a:rPr lang="ro-RO" altLang="en-US" sz="2400" dirty="0" err="1"/>
              <a:t>tumours</a:t>
            </a:r>
            <a:r>
              <a:rPr lang="ro-RO" altLang="en-US" sz="2400" dirty="0"/>
              <a:t> </a:t>
            </a:r>
            <a:r>
              <a:rPr lang="ro-RO" altLang="en-US" sz="2400" dirty="0" err="1"/>
              <a:t>and</a:t>
            </a:r>
            <a:r>
              <a:rPr lang="ro-RO" altLang="en-US" sz="2400" dirty="0"/>
              <a:t> </a:t>
            </a:r>
            <a:r>
              <a:rPr lang="ro-RO" altLang="en-US" sz="2400" dirty="0" err="1"/>
              <a:t>relocates</a:t>
            </a:r>
            <a:r>
              <a:rPr lang="ro-RO" altLang="en-US" sz="2400" dirty="0"/>
              <a:t> </a:t>
            </a:r>
            <a:r>
              <a:rPr lang="ro-RO" altLang="en-US" sz="2400" dirty="0" err="1"/>
              <a:t>intracellularly</a:t>
            </a:r>
            <a:r>
              <a:rPr lang="ro-RO" altLang="en-US" sz="2400" dirty="0"/>
              <a:t> on </a:t>
            </a:r>
            <a:r>
              <a:rPr lang="ro-RO" altLang="en-US" sz="2400" dirty="0" err="1"/>
              <a:t>phorphorylation</a:t>
            </a:r>
            <a:r>
              <a:rPr lang="ro-RO" altLang="en-US" sz="2400" dirty="0"/>
              <a:t>. An </a:t>
            </a:r>
            <a:r>
              <a:rPr lang="ro-RO" altLang="en-US" sz="2400" dirty="0" err="1"/>
              <a:t>immunohistochemical</a:t>
            </a:r>
            <a:r>
              <a:rPr lang="ro-RO" altLang="en-US" sz="2400" dirty="0"/>
              <a:t> </a:t>
            </a:r>
            <a:r>
              <a:rPr lang="ro-RO" altLang="en-US" sz="2400" dirty="0" err="1"/>
              <a:t>study</a:t>
            </a:r>
            <a:r>
              <a:rPr lang="ro-RO" altLang="en-US" sz="2400" dirty="0"/>
              <a:t>” </a:t>
            </a:r>
            <a:r>
              <a:rPr lang="ro-RO" altLang="en-US" sz="2400" i="1" dirty="0"/>
              <a:t>(Stewart et al, </a:t>
            </a:r>
            <a:r>
              <a:rPr lang="ro-RO" altLang="en-US" sz="2400" i="1" dirty="0" err="1"/>
              <a:t>Histopathology</a:t>
            </a:r>
            <a:r>
              <a:rPr lang="ro-RO" altLang="en-US" sz="2400" i="1" dirty="0"/>
              <a:t>, 2003. 33-39)</a:t>
            </a:r>
            <a:endParaRPr lang="ro-RO" altLang="en-US" sz="2400" dirty="0"/>
          </a:p>
          <a:p>
            <a:pPr eaLnBrk="1" hangingPunct="1">
              <a:lnSpc>
                <a:spcPct val="90000"/>
              </a:lnSpc>
            </a:pPr>
            <a:r>
              <a:rPr lang="en-US" altLang="en-US" sz="2800" dirty="0"/>
              <a:t>What is </a:t>
            </a:r>
            <a:r>
              <a:rPr lang="ro-RO" altLang="en-US" sz="2800" dirty="0"/>
              <a:t>“</a:t>
            </a:r>
            <a:r>
              <a:rPr lang="ro-RO" altLang="en-US" sz="2800" dirty="0" err="1"/>
              <a:t>running</a:t>
            </a:r>
            <a:r>
              <a:rPr lang="ro-RO" altLang="en-US" sz="2800" dirty="0"/>
              <a:t> </a:t>
            </a:r>
            <a:r>
              <a:rPr lang="ro-RO" altLang="en-US" sz="2800" dirty="0" err="1"/>
              <a:t>title</a:t>
            </a:r>
            <a:r>
              <a:rPr lang="ro-RO" altLang="en-US" sz="2800" dirty="0"/>
              <a:t>”?</a:t>
            </a:r>
          </a:p>
          <a:p>
            <a:pPr lvl="1" eaLnBrk="1" hangingPunct="1">
              <a:lnSpc>
                <a:spcPct val="90000"/>
              </a:lnSpc>
              <a:buFont typeface="Wingdings" panose="05000000000000000000" pitchFamily="2" charset="2"/>
              <a:buChar char="Ø"/>
            </a:pPr>
            <a:r>
              <a:rPr lang="ro-RO" altLang="en-US" sz="2400" dirty="0"/>
              <a:t>Distribution of KDR in </a:t>
            </a:r>
            <a:r>
              <a:rPr lang="ro-RO" altLang="en-US" sz="2400" dirty="0" err="1"/>
              <a:t>human</a:t>
            </a:r>
            <a:r>
              <a:rPr lang="ro-RO" altLang="en-US" sz="2400" dirty="0"/>
              <a:t> </a:t>
            </a:r>
            <a:r>
              <a:rPr lang="ro-RO" altLang="en-US" sz="2400" dirty="0" err="1"/>
              <a:t>tissue</a:t>
            </a:r>
            <a:r>
              <a:rPr lang="ro-RO" altLang="en-US" sz="2400" dirty="0"/>
              <a:t> </a:t>
            </a:r>
            <a:r>
              <a:rPr lang="ro-RO" altLang="en-US" sz="2400" dirty="0" err="1"/>
              <a:t>and</a:t>
            </a:r>
            <a:r>
              <a:rPr lang="ro-RO" altLang="en-US" sz="2400" dirty="0"/>
              <a:t> </a:t>
            </a:r>
            <a:r>
              <a:rPr lang="ro-RO" altLang="en-US" sz="2400" dirty="0" err="1"/>
              <a:t>tumours</a:t>
            </a:r>
            <a:endParaRPr lang="en-US" altLang="en-US" sz="2400" dirty="0"/>
          </a:p>
        </p:txBody>
      </p:sp>
    </p:spTree>
    <p:extLst>
      <p:ext uri="{BB962C8B-B14F-4D97-AF65-F5344CB8AC3E}">
        <p14:creationId xmlns:p14="http://schemas.microsoft.com/office/powerpoint/2010/main" val="2366941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93802-B433-2E31-0017-11AE1120DE71}"/>
            </a:ext>
          </a:extLst>
        </p:cNvPr>
        <p:cNvGrpSpPr/>
        <p:nvPr/>
      </p:nvGrpSpPr>
      <p:grpSpPr>
        <a:xfrm>
          <a:off x="0" y="0"/>
          <a:ext cx="0" cy="0"/>
          <a:chOff x="0" y="0"/>
          <a:chExt cx="0" cy="0"/>
        </a:xfrm>
      </p:grpSpPr>
      <p:sp>
        <p:nvSpPr>
          <p:cNvPr id="63490" name="Rectangle 2">
            <a:extLst>
              <a:ext uri="{FF2B5EF4-FFF2-40B4-BE49-F238E27FC236}">
                <a16:creationId xmlns:a16="http://schemas.microsoft.com/office/drawing/2014/main" id="{A5C187F0-02BA-43BA-4BE6-F33182BA97D9}"/>
              </a:ext>
            </a:extLst>
          </p:cNvPr>
          <p:cNvSpPr>
            <a:spLocks noGrp="1" noChangeArrowheads="1"/>
          </p:cNvSpPr>
          <p:nvPr>
            <p:ph type="title"/>
          </p:nvPr>
        </p:nvSpPr>
        <p:spPr/>
        <p:txBody>
          <a:bodyPr/>
          <a:lstStyle/>
          <a:p>
            <a:pPr eaLnBrk="1" hangingPunct="1"/>
            <a:r>
              <a:rPr lang="en-US" altLang="en-US">
                <a:solidFill>
                  <a:srgbClr val="FF0000"/>
                </a:solidFill>
              </a:rPr>
              <a:t>Wrong titles</a:t>
            </a:r>
          </a:p>
        </p:txBody>
      </p:sp>
      <p:sp>
        <p:nvSpPr>
          <p:cNvPr id="63491" name="Rectangle 3">
            <a:extLst>
              <a:ext uri="{FF2B5EF4-FFF2-40B4-BE49-F238E27FC236}">
                <a16:creationId xmlns:a16="http://schemas.microsoft.com/office/drawing/2014/main" id="{5292E2A0-B28B-03EF-9118-0BBCBE74B8A9}"/>
              </a:ext>
            </a:extLst>
          </p:cNvPr>
          <p:cNvSpPr>
            <a:spLocks noGrp="1" noChangeArrowheads="1"/>
          </p:cNvSpPr>
          <p:nvPr>
            <p:ph idx="1"/>
          </p:nvPr>
        </p:nvSpPr>
        <p:spPr>
          <a:xfrm>
            <a:off x="457200" y="1556792"/>
            <a:ext cx="8229600" cy="4525963"/>
          </a:xfrm>
        </p:spPr>
        <p:txBody>
          <a:bodyPr/>
          <a:lstStyle/>
          <a:p>
            <a:pPr eaLnBrk="1" hangingPunct="1">
              <a:lnSpc>
                <a:spcPct val="90000"/>
              </a:lnSpc>
            </a:pPr>
            <a:r>
              <a:rPr lang="ro-RO" altLang="en-US" sz="2400" dirty="0"/>
              <a:t>“Tratamentul meningitei </a:t>
            </a:r>
            <a:r>
              <a:rPr lang="ro-RO" altLang="en-US" sz="2400" dirty="0" err="1"/>
              <a:t>meningococice</a:t>
            </a:r>
            <a:r>
              <a:rPr lang="ro-RO" altLang="en-US" sz="2400" dirty="0"/>
              <a:t>. Rezultate </a:t>
            </a:r>
            <a:r>
              <a:rPr lang="ro-RO" altLang="en-US" sz="2400" dirty="0" err="1"/>
              <a:t>cînd</a:t>
            </a:r>
            <a:r>
              <a:rPr lang="ro-RO" altLang="en-US" sz="2400" dirty="0"/>
              <a:t> penicilina a fost folosită singură, în </a:t>
            </a:r>
            <a:r>
              <a:rPr lang="ro-RO" altLang="en-US" sz="2400" dirty="0" err="1"/>
              <a:t>comparaţie</a:t>
            </a:r>
            <a:r>
              <a:rPr lang="ro-RO" altLang="en-US" sz="2400" dirty="0"/>
              <a:t> cu cazurile </a:t>
            </a:r>
            <a:r>
              <a:rPr lang="ro-RO" altLang="en-US" sz="2400" dirty="0" err="1"/>
              <a:t>cînd</a:t>
            </a:r>
            <a:r>
              <a:rPr lang="ro-RO" altLang="en-US" sz="2400" dirty="0"/>
              <a:t> a fost folosită penicilina </a:t>
            </a:r>
            <a:r>
              <a:rPr lang="ro-RO" altLang="en-US" sz="2400" dirty="0" err="1"/>
              <a:t>şi</a:t>
            </a:r>
            <a:r>
              <a:rPr lang="ro-RO" altLang="en-US" sz="2400" dirty="0"/>
              <a:t> streptomicina împreună, cu </a:t>
            </a:r>
            <a:r>
              <a:rPr lang="ro-RO" altLang="en-US" sz="2400" dirty="0" err="1"/>
              <a:t>şi</a:t>
            </a:r>
            <a:r>
              <a:rPr lang="ro-RO" altLang="en-US" sz="2400" dirty="0"/>
              <a:t> fără hidrocortizon. Studiu pe </a:t>
            </a:r>
            <a:r>
              <a:rPr lang="ro-RO" altLang="en-US" sz="2400" dirty="0" err="1"/>
              <a:t>pacienţi</a:t>
            </a:r>
            <a:r>
              <a:rPr lang="ro-RO" altLang="en-US" sz="2400" dirty="0"/>
              <a:t> </a:t>
            </a:r>
            <a:r>
              <a:rPr lang="ro-RO" altLang="en-US" sz="2400" dirty="0" err="1"/>
              <a:t>alternanţi</a:t>
            </a:r>
            <a:r>
              <a:rPr lang="ro-RO" altLang="en-US" sz="2400" dirty="0"/>
              <a:t>”</a:t>
            </a:r>
          </a:p>
          <a:p>
            <a:pPr eaLnBrk="1" hangingPunct="1">
              <a:lnSpc>
                <a:spcPct val="90000"/>
              </a:lnSpc>
            </a:pPr>
            <a:r>
              <a:rPr lang="ro-RO" altLang="en-US" sz="2400" dirty="0"/>
              <a:t>“</a:t>
            </a:r>
            <a:r>
              <a:rPr lang="ro-RO" altLang="en-US" sz="2400" dirty="0" err="1"/>
              <a:t>Embriopatie</a:t>
            </a:r>
            <a:r>
              <a:rPr lang="ro-RO" altLang="en-US" sz="2400" dirty="0"/>
              <a:t> </a:t>
            </a:r>
            <a:r>
              <a:rPr lang="ro-RO" altLang="en-US" sz="2400" dirty="0" err="1"/>
              <a:t>rubeoloasă</a:t>
            </a:r>
            <a:r>
              <a:rPr lang="ro-RO" altLang="en-US" sz="2400" dirty="0"/>
              <a:t>. </a:t>
            </a:r>
            <a:r>
              <a:rPr lang="ro-RO" altLang="en-US" sz="2400" dirty="0" err="1"/>
              <a:t>Microftalmie</a:t>
            </a:r>
            <a:r>
              <a:rPr lang="ro-RO" altLang="en-US" sz="2400" dirty="0"/>
              <a:t> </a:t>
            </a:r>
            <a:r>
              <a:rPr lang="ro-RO" altLang="en-US" sz="2400" dirty="0" err="1"/>
              <a:t>însoţitoare</a:t>
            </a:r>
            <a:r>
              <a:rPr lang="ro-RO" altLang="en-US" sz="2400" dirty="0"/>
              <a:t>. Chisturi </a:t>
            </a:r>
            <a:r>
              <a:rPr lang="ro-RO" altLang="en-US" sz="2400" dirty="0" err="1"/>
              <a:t>dermoide</a:t>
            </a:r>
            <a:r>
              <a:rPr lang="ro-RO" altLang="en-US" sz="2400" dirty="0"/>
              <a:t> ale limbului </a:t>
            </a:r>
            <a:r>
              <a:rPr lang="ro-RO" altLang="en-US" sz="2400" dirty="0" err="1"/>
              <a:t>scleral</a:t>
            </a:r>
            <a:r>
              <a:rPr lang="ro-RO" altLang="en-US" sz="2400" dirty="0"/>
              <a:t> al ochiului drept </a:t>
            </a:r>
            <a:r>
              <a:rPr lang="ro-RO" altLang="en-US" sz="2400" dirty="0" err="1"/>
              <a:t>şi</a:t>
            </a:r>
            <a:r>
              <a:rPr lang="ro-RO" altLang="en-US" sz="2400" dirty="0"/>
              <a:t> </a:t>
            </a:r>
            <a:r>
              <a:rPr lang="ro-RO" altLang="en-US" sz="2400" dirty="0" err="1"/>
              <a:t>ulceraţie</a:t>
            </a:r>
            <a:r>
              <a:rPr lang="ro-RO" altLang="en-US" sz="2400" dirty="0"/>
              <a:t> trofică a corneei ochiului </a:t>
            </a:r>
            <a:r>
              <a:rPr lang="ro-RO" altLang="en-US" sz="2400" dirty="0" err="1"/>
              <a:t>stîng</a:t>
            </a:r>
            <a:r>
              <a:rPr lang="ro-RO" altLang="en-US" sz="2400" dirty="0"/>
              <a:t>. Multiple anomalii congenitale în teritoriul toracelui </a:t>
            </a:r>
            <a:r>
              <a:rPr lang="ro-RO" altLang="en-US" sz="2400" dirty="0" err="1"/>
              <a:t>şi</a:t>
            </a:r>
            <a:r>
              <a:rPr lang="ro-RO" altLang="en-US" sz="2400" dirty="0"/>
              <a:t> al coloanei vertebrale”</a:t>
            </a:r>
          </a:p>
          <a:p>
            <a:pPr eaLnBrk="1" hangingPunct="1">
              <a:lnSpc>
                <a:spcPct val="90000"/>
              </a:lnSpc>
            </a:pPr>
            <a:r>
              <a:rPr lang="en-US" altLang="en-US" sz="2400" dirty="0"/>
              <a:t>Avoid medical </a:t>
            </a:r>
            <a:r>
              <a:rPr lang="ro-RO" altLang="en-US" sz="2400" dirty="0"/>
              <a:t>jargon</a:t>
            </a:r>
            <a:r>
              <a:rPr lang="en-US" altLang="en-US" sz="2400" dirty="0"/>
              <a:t> </a:t>
            </a:r>
            <a:r>
              <a:rPr lang="ro-RO" altLang="en-US" sz="2400" dirty="0"/>
              <a:t>(“</a:t>
            </a:r>
            <a:r>
              <a:rPr lang="en-US" altLang="en-US" sz="2400" dirty="0"/>
              <a:t>Atypical forms of bacillary meningitis</a:t>
            </a:r>
            <a:r>
              <a:rPr lang="ro-RO" altLang="en-US" sz="2400" dirty="0"/>
              <a:t>”)</a:t>
            </a:r>
          </a:p>
          <a:p>
            <a:pPr eaLnBrk="1" hangingPunct="1">
              <a:lnSpc>
                <a:spcPct val="90000"/>
              </a:lnSpc>
            </a:pPr>
            <a:r>
              <a:rPr lang="en-US" altLang="en-US" sz="2400" dirty="0"/>
              <a:t>Don’t start with</a:t>
            </a:r>
            <a:r>
              <a:rPr lang="ro-RO" altLang="en-US" sz="2400" dirty="0"/>
              <a:t>: “</a:t>
            </a:r>
            <a:r>
              <a:rPr lang="en-US" altLang="en-US" sz="2400" dirty="0"/>
              <a:t>A case of</a:t>
            </a:r>
            <a:r>
              <a:rPr lang="ro-RO" altLang="en-US" sz="2400" dirty="0"/>
              <a:t>...”, “</a:t>
            </a:r>
            <a:r>
              <a:rPr lang="en-US" altLang="en-US" sz="2400" dirty="0"/>
              <a:t>The use of</a:t>
            </a:r>
            <a:r>
              <a:rPr lang="ro-RO" altLang="en-US" sz="2400" dirty="0"/>
              <a:t>...”</a:t>
            </a:r>
            <a:endParaRPr lang="en-US" altLang="en-US" sz="2400" dirty="0"/>
          </a:p>
        </p:txBody>
      </p:sp>
    </p:spTree>
    <p:extLst>
      <p:ext uri="{BB962C8B-B14F-4D97-AF65-F5344CB8AC3E}">
        <p14:creationId xmlns:p14="http://schemas.microsoft.com/office/powerpoint/2010/main" val="2881311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3EEC8-3486-2A1B-3040-9D13CDCBB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837CB0-6CAE-F7FD-08A8-41C22200A2EC}"/>
              </a:ext>
            </a:extLst>
          </p:cNvPr>
          <p:cNvSpPr>
            <a:spLocks noGrp="1"/>
          </p:cNvSpPr>
          <p:nvPr>
            <p:ph type="title"/>
          </p:nvPr>
        </p:nvSpPr>
        <p:spPr>
          <a:xfrm>
            <a:off x="4993286" y="467271"/>
            <a:ext cx="3146755" cy="2052522"/>
          </a:xfrm>
        </p:spPr>
        <p:txBody>
          <a:bodyPr anchor="b">
            <a:normAutofit/>
          </a:bodyPr>
          <a:lstStyle/>
          <a:p>
            <a:pPr>
              <a:lnSpc>
                <a:spcPct val="90000"/>
              </a:lnSpc>
            </a:pPr>
            <a:r>
              <a:rPr lang="ro-RO" sz="4500" b="1"/>
              <a:t>Posibile titluri de lucrări</a:t>
            </a:r>
            <a:endParaRPr lang="en-US" sz="4500" b="1"/>
          </a:p>
        </p:txBody>
      </p:sp>
      <p:pic>
        <p:nvPicPr>
          <p:cNvPr id="5" name="Picture 4" descr="A row of samples for medical testing">
            <a:extLst>
              <a:ext uri="{FF2B5EF4-FFF2-40B4-BE49-F238E27FC236}">
                <a16:creationId xmlns:a16="http://schemas.microsoft.com/office/drawing/2014/main" id="{D7BA81E2-3FF5-4C6C-EA0C-FE86882B17AF}"/>
              </a:ext>
            </a:extLst>
          </p:cNvPr>
          <p:cNvPicPr>
            <a:picLocks noChangeAspect="1"/>
          </p:cNvPicPr>
          <p:nvPr/>
        </p:nvPicPr>
        <p:blipFill rotWithShape="1">
          <a:blip r:embed="rId2"/>
          <a:srcRect l="43749" r="2" b="2"/>
          <a:stretch/>
        </p:blipFill>
        <p:spPr>
          <a:xfrm>
            <a:off x="379063" y="554151"/>
            <a:ext cx="4306642"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 name="Content Placeholder 2">
            <a:extLst>
              <a:ext uri="{FF2B5EF4-FFF2-40B4-BE49-F238E27FC236}">
                <a16:creationId xmlns:a16="http://schemas.microsoft.com/office/drawing/2014/main" id="{5988E38B-3B71-A18D-25E4-8F9E6DC8FDEC}"/>
              </a:ext>
            </a:extLst>
          </p:cNvPr>
          <p:cNvSpPr>
            <a:spLocks noGrp="1"/>
          </p:cNvSpPr>
          <p:nvPr>
            <p:ph idx="1"/>
          </p:nvPr>
        </p:nvSpPr>
        <p:spPr>
          <a:xfrm>
            <a:off x="4993286" y="2990818"/>
            <a:ext cx="3146755" cy="2913872"/>
          </a:xfrm>
        </p:spPr>
        <p:txBody>
          <a:bodyPr anchor="t">
            <a:normAutofit/>
          </a:bodyPr>
          <a:lstStyle/>
          <a:p>
            <a:pPr>
              <a:lnSpc>
                <a:spcPct val="90000"/>
              </a:lnSpc>
            </a:pPr>
            <a:r>
              <a:rPr lang="ro-RO" sz="1200">
                <a:solidFill>
                  <a:schemeClr val="tx1">
                    <a:alpha val="80000"/>
                  </a:schemeClr>
                </a:solidFill>
              </a:rPr>
              <a:t>Rolul microbiotei în etiologia parodontozei</a:t>
            </a:r>
          </a:p>
          <a:p>
            <a:pPr>
              <a:lnSpc>
                <a:spcPct val="90000"/>
              </a:lnSpc>
            </a:pPr>
            <a:endParaRPr lang="ro-RO" sz="1200">
              <a:solidFill>
                <a:schemeClr val="tx1">
                  <a:alpha val="80000"/>
                </a:schemeClr>
              </a:solidFill>
            </a:endParaRPr>
          </a:p>
          <a:p>
            <a:pPr>
              <a:lnSpc>
                <a:spcPct val="90000"/>
              </a:lnSpc>
            </a:pPr>
            <a:r>
              <a:rPr lang="ro-RO" sz="1200">
                <a:solidFill>
                  <a:schemeClr val="tx1">
                    <a:alpha val="80000"/>
                  </a:schemeClr>
                </a:solidFill>
              </a:rPr>
              <a:t>Rolul carcinogenetic al genei VEGF în cancerul colorectal</a:t>
            </a:r>
          </a:p>
          <a:p>
            <a:pPr>
              <a:lnSpc>
                <a:spcPct val="90000"/>
              </a:lnSpc>
            </a:pPr>
            <a:endParaRPr lang="ro-RO" sz="1200">
              <a:solidFill>
                <a:schemeClr val="tx1">
                  <a:alpha val="80000"/>
                </a:schemeClr>
              </a:solidFill>
            </a:endParaRPr>
          </a:p>
          <a:p>
            <a:pPr>
              <a:lnSpc>
                <a:spcPct val="90000"/>
              </a:lnSpc>
            </a:pPr>
            <a:r>
              <a:rPr lang="ro-RO" sz="1200">
                <a:solidFill>
                  <a:schemeClr val="tx1">
                    <a:alpha val="80000"/>
                  </a:schemeClr>
                </a:solidFill>
              </a:rPr>
              <a:t>Cancerul pancreatic: tendințe evolutive </a:t>
            </a:r>
          </a:p>
          <a:p>
            <a:pPr>
              <a:lnSpc>
                <a:spcPct val="90000"/>
              </a:lnSpc>
            </a:pPr>
            <a:endParaRPr lang="ro-RO" sz="1200">
              <a:solidFill>
                <a:schemeClr val="tx1">
                  <a:alpha val="80000"/>
                </a:schemeClr>
              </a:solidFill>
            </a:endParaRPr>
          </a:p>
          <a:p>
            <a:pPr>
              <a:lnSpc>
                <a:spcPct val="90000"/>
              </a:lnSpc>
            </a:pPr>
            <a:r>
              <a:rPr lang="ro-RO" sz="1200">
                <a:solidFill>
                  <a:schemeClr val="tx1">
                    <a:alpha val="80000"/>
                  </a:schemeClr>
                </a:solidFill>
              </a:rPr>
              <a:t>Discrepanțe diagnostice la necropsii</a:t>
            </a:r>
          </a:p>
          <a:p>
            <a:pPr>
              <a:lnSpc>
                <a:spcPct val="90000"/>
              </a:lnSpc>
            </a:pPr>
            <a:endParaRPr lang="ro-RO" sz="1200">
              <a:solidFill>
                <a:schemeClr val="tx1">
                  <a:alpha val="80000"/>
                </a:schemeClr>
              </a:solidFill>
            </a:endParaRPr>
          </a:p>
          <a:p>
            <a:pPr>
              <a:lnSpc>
                <a:spcPct val="90000"/>
              </a:lnSpc>
            </a:pPr>
            <a:r>
              <a:rPr lang="ro-RO" sz="1200">
                <a:solidFill>
                  <a:schemeClr val="tx1">
                    <a:alpha val="80000"/>
                  </a:schemeClr>
                </a:solidFill>
              </a:rPr>
              <a:t>Cauze de mortalitate la tineri: dependențe versus anomalii congenitale </a:t>
            </a:r>
            <a:endParaRPr lang="en-US" sz="1200">
              <a:solidFill>
                <a:schemeClr val="tx1">
                  <a:alpha val="80000"/>
                </a:schemeClr>
              </a:solidFill>
            </a:endParaRPr>
          </a:p>
        </p:txBody>
      </p:sp>
    </p:spTree>
    <p:extLst>
      <p:ext uri="{BB962C8B-B14F-4D97-AF65-F5344CB8AC3E}">
        <p14:creationId xmlns:p14="http://schemas.microsoft.com/office/powerpoint/2010/main" val="3243310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FA35-4369-2BDF-840D-FE088A010D46}"/>
            </a:ext>
          </a:extLst>
        </p:cNvPr>
        <p:cNvGrpSpPr/>
        <p:nvPr/>
      </p:nvGrpSpPr>
      <p:grpSpPr>
        <a:xfrm>
          <a:off x="0" y="0"/>
          <a:ext cx="0" cy="0"/>
          <a:chOff x="0" y="0"/>
          <a:chExt cx="0" cy="0"/>
        </a:xfrm>
      </p:grpSpPr>
      <p:pic>
        <p:nvPicPr>
          <p:cNvPr id="65538" name="Picture 2" descr="https://d37wxxhohlp07s.cloudfront.net/s3_images/751792/co-authors_inline.gif?1339866697">
            <a:extLst>
              <a:ext uri="{FF2B5EF4-FFF2-40B4-BE49-F238E27FC236}">
                <a16:creationId xmlns:a16="http://schemas.microsoft.com/office/drawing/2014/main" id="{EFE6A817-35AE-FFE2-4C91-40EF36CFB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25" y="1714500"/>
            <a:ext cx="46672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1A5E5A2-395B-6039-6626-5FED6D1EC37A}"/>
              </a:ext>
            </a:extLst>
          </p:cNvPr>
          <p:cNvSpPr txBox="1">
            <a:spLocks/>
          </p:cNvSpPr>
          <p:nvPr/>
        </p:nvSpPr>
        <p:spPr>
          <a:xfrm>
            <a:off x="457200" y="571500"/>
            <a:ext cx="8229600" cy="1143000"/>
          </a:xfrm>
          <a:prstGeom prst="rect">
            <a:avLst/>
          </a:prstGeom>
        </p:spPr>
        <p:txBody>
          <a:bodyPr/>
          <a:lstStyle/>
          <a:p>
            <a:pPr algn="ctr">
              <a:defRPr/>
            </a:pPr>
            <a:r>
              <a:rPr lang="en-US" sz="2400" b="1" kern="0" dirty="0">
                <a:solidFill>
                  <a:srgbClr val="FF0000"/>
                </a:solidFill>
                <a:latin typeface="+mj-lt"/>
                <a:ea typeface="+mj-ea"/>
                <a:cs typeface="+mj-cs"/>
              </a:rPr>
              <a:t>THE AUTHORS….THE TEAM</a:t>
            </a:r>
            <a:endParaRPr lang="ro-RO" sz="2400" b="1" kern="0" dirty="0">
              <a:solidFill>
                <a:srgbClr val="FF0000"/>
              </a:solidFill>
              <a:latin typeface="+mj-lt"/>
              <a:ea typeface="+mj-ea"/>
              <a:cs typeface="+mj-cs"/>
            </a:endParaRPr>
          </a:p>
        </p:txBody>
      </p:sp>
    </p:spTree>
    <p:extLst>
      <p:ext uri="{BB962C8B-B14F-4D97-AF65-F5344CB8AC3E}">
        <p14:creationId xmlns:p14="http://schemas.microsoft.com/office/powerpoint/2010/main" val="3675584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15C22-5822-0A3E-0B5B-EB533F3AFC5F}"/>
            </a:ext>
          </a:extLst>
        </p:cNvPr>
        <p:cNvGrpSpPr/>
        <p:nvPr/>
      </p:nvGrpSpPr>
      <p:grpSpPr>
        <a:xfrm>
          <a:off x="0" y="0"/>
          <a:ext cx="0" cy="0"/>
          <a:chOff x="0" y="0"/>
          <a:chExt cx="0" cy="0"/>
        </a:xfrm>
      </p:grpSpPr>
      <p:sp>
        <p:nvSpPr>
          <p:cNvPr id="66562" name="Title 1">
            <a:extLst>
              <a:ext uri="{FF2B5EF4-FFF2-40B4-BE49-F238E27FC236}">
                <a16:creationId xmlns:a16="http://schemas.microsoft.com/office/drawing/2014/main" id="{556EDD59-0226-2D88-9092-AA7959B218C6}"/>
              </a:ext>
            </a:extLst>
          </p:cNvPr>
          <p:cNvSpPr>
            <a:spLocks noGrp="1"/>
          </p:cNvSpPr>
          <p:nvPr>
            <p:ph type="title"/>
          </p:nvPr>
        </p:nvSpPr>
        <p:spPr>
          <a:xfrm>
            <a:off x="457200" y="234950"/>
            <a:ext cx="8229600" cy="1143000"/>
          </a:xfrm>
        </p:spPr>
        <p:txBody>
          <a:bodyPr/>
          <a:lstStyle/>
          <a:p>
            <a:r>
              <a:rPr lang="en-US" altLang="en-US" sz="2400" b="1" dirty="0">
                <a:solidFill>
                  <a:srgbClr val="FF0000"/>
                </a:solidFill>
              </a:rPr>
              <a:t>THE AUTHORS….THE TEAM</a:t>
            </a:r>
            <a:endParaRPr lang="ro-RO" altLang="en-US" sz="2400" b="1" dirty="0">
              <a:solidFill>
                <a:srgbClr val="FF0000"/>
              </a:solidFill>
            </a:endParaRPr>
          </a:p>
        </p:txBody>
      </p:sp>
      <p:sp>
        <p:nvSpPr>
          <p:cNvPr id="66563" name="Content Placeholder 5">
            <a:extLst>
              <a:ext uri="{FF2B5EF4-FFF2-40B4-BE49-F238E27FC236}">
                <a16:creationId xmlns:a16="http://schemas.microsoft.com/office/drawing/2014/main" id="{BDB353D3-F23B-24EB-D34A-0D8E4700F331}"/>
              </a:ext>
            </a:extLst>
          </p:cNvPr>
          <p:cNvSpPr>
            <a:spLocks noGrp="1"/>
          </p:cNvSpPr>
          <p:nvPr>
            <p:ph idx="1"/>
          </p:nvPr>
        </p:nvSpPr>
        <p:spPr>
          <a:xfrm>
            <a:off x="214313" y="1600200"/>
            <a:ext cx="8786812" cy="4525963"/>
          </a:xfrm>
        </p:spPr>
        <p:txBody>
          <a:bodyPr/>
          <a:lstStyle/>
          <a:p>
            <a:r>
              <a:rPr lang="en-US" altLang="en-US" sz="2000"/>
              <a:t>First author</a:t>
            </a:r>
          </a:p>
          <a:p>
            <a:r>
              <a:rPr lang="en-US" altLang="en-US" sz="2000"/>
              <a:t>Corresponding author</a:t>
            </a:r>
          </a:p>
          <a:p>
            <a:r>
              <a:rPr lang="en-US" altLang="en-US" sz="2000"/>
              <a:t>Last author</a:t>
            </a:r>
          </a:p>
          <a:p>
            <a:endParaRPr lang="en-US" altLang="en-US" sz="2000"/>
          </a:p>
          <a:p>
            <a:r>
              <a:rPr lang="en-US" altLang="en-US" sz="2000"/>
              <a:t>Co-authors</a:t>
            </a:r>
          </a:p>
          <a:p>
            <a:r>
              <a:rPr lang="en-US" altLang="en-US" sz="2000"/>
              <a:t>Scientific supervisors</a:t>
            </a:r>
          </a:p>
          <a:p>
            <a:endParaRPr lang="en-US" altLang="en-US" sz="2000"/>
          </a:p>
          <a:p>
            <a:endParaRPr lang="en-US" altLang="en-US" sz="2000"/>
          </a:p>
          <a:p>
            <a:r>
              <a:rPr lang="en-US" altLang="en-US" sz="2000"/>
              <a:t>IF is split – </a:t>
            </a:r>
            <a:r>
              <a:rPr lang="en-US" altLang="en-US" sz="2000">
                <a:solidFill>
                  <a:srgbClr val="FF0000"/>
                </a:solidFill>
              </a:rPr>
              <a:t>your scientific value depends on your capacity to say NO!!!!</a:t>
            </a:r>
          </a:p>
          <a:p>
            <a:r>
              <a:rPr lang="en-US" altLang="en-US" sz="2000"/>
              <a:t>Acknowledgement……..contributing authors……</a:t>
            </a:r>
          </a:p>
          <a:p>
            <a:r>
              <a:rPr lang="en-US" altLang="en-US" sz="2000"/>
              <a:t>AUTORSHIP </a:t>
            </a:r>
            <a:r>
              <a:rPr lang="en-US" altLang="en-US" sz="2400" b="1">
                <a:solidFill>
                  <a:srgbClr val="FF0000"/>
                </a:solidFill>
                <a:cs typeface="Arial" panose="020B0604020202020204" pitchFamily="34" charset="0"/>
              </a:rPr>
              <a:t>#</a:t>
            </a:r>
            <a:r>
              <a:rPr lang="en-US" altLang="en-US" sz="2000">
                <a:cs typeface="Arial" panose="020B0604020202020204" pitchFamily="34" charset="0"/>
              </a:rPr>
              <a:t> GAINING POINTS</a:t>
            </a:r>
            <a:r>
              <a:rPr lang="en-US" altLang="en-US" sz="2000">
                <a:solidFill>
                  <a:srgbClr val="FF0000"/>
                </a:solidFill>
                <a:cs typeface="Arial" panose="020B0604020202020204" pitchFamily="34" charset="0"/>
              </a:rPr>
              <a:t>!!!!</a:t>
            </a:r>
          </a:p>
          <a:p>
            <a:endParaRPr lang="en-US" altLang="en-US" sz="2000">
              <a:solidFill>
                <a:srgbClr val="FF0000"/>
              </a:solidFill>
            </a:endParaRPr>
          </a:p>
          <a:p>
            <a:endParaRPr lang="ro-RO" altLang="en-US" sz="2000"/>
          </a:p>
        </p:txBody>
      </p:sp>
      <p:pic>
        <p:nvPicPr>
          <p:cNvPr id="66564" name="Picture 2" descr="C:\Documents and Settings\user\Desktop\funny pictures\Teamwork.jpg">
            <a:extLst>
              <a:ext uri="{FF2B5EF4-FFF2-40B4-BE49-F238E27FC236}">
                <a16:creationId xmlns:a16="http://schemas.microsoft.com/office/drawing/2014/main" id="{AB48122B-087C-7E6D-A549-2AD48C4C2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33" t="3421" r="3333" b="14011"/>
          <a:stretch>
            <a:fillRect/>
          </a:stretch>
        </p:blipFill>
        <p:spPr bwMode="auto">
          <a:xfrm>
            <a:off x="6643688" y="5143500"/>
            <a:ext cx="1798637"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4" descr="http://www.flixya.com/files-photo/t/e/c/technologies-1753859.jpg">
            <a:extLst>
              <a:ext uri="{FF2B5EF4-FFF2-40B4-BE49-F238E27FC236}">
                <a16:creationId xmlns:a16="http://schemas.microsoft.com/office/drawing/2014/main" id="{7843E8DB-71FB-A0AA-4E3D-724CD0CB0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7950"/>
            <a:ext cx="38862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160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EC48B-A912-D079-8A2C-249AC8E69CD6}"/>
            </a:ext>
          </a:extLst>
        </p:cNvPr>
        <p:cNvGrpSpPr/>
        <p:nvPr/>
      </p:nvGrpSpPr>
      <p:grpSpPr>
        <a:xfrm>
          <a:off x="0" y="0"/>
          <a:ext cx="0" cy="0"/>
          <a:chOff x="0" y="0"/>
          <a:chExt cx="0" cy="0"/>
        </a:xfrm>
      </p:grpSpPr>
      <p:pic>
        <p:nvPicPr>
          <p:cNvPr id="67586" name="Picture 2">
            <a:extLst>
              <a:ext uri="{FF2B5EF4-FFF2-40B4-BE49-F238E27FC236}">
                <a16:creationId xmlns:a16="http://schemas.microsoft.com/office/drawing/2014/main" id="{79C16B88-ED70-6435-8FE6-EB86EAB18F31}"/>
              </a:ext>
            </a:extLst>
          </p:cNvPr>
          <p:cNvPicPr>
            <a:picLocks noGrp="1" noChangeAspect="1" noChangeArrowheads="1"/>
          </p:cNvPicPr>
          <p:nvPr>
            <p:ph idx="1"/>
          </p:nvPr>
        </p:nvPicPr>
        <p:blipFill>
          <a:blip r:embed="rId2">
            <a:lum contrast="6000"/>
            <a:extLst>
              <a:ext uri="{28A0092B-C50C-407E-A947-70E740481C1C}">
                <a14:useLocalDpi xmlns:a14="http://schemas.microsoft.com/office/drawing/2010/main" val="0"/>
              </a:ext>
            </a:extLst>
          </a:blip>
          <a:srcRect l="5608" t="10417" r="8566" b="4349"/>
          <a:stretch>
            <a:fillRect/>
          </a:stretch>
        </p:blipFill>
        <p:spPr>
          <a:xfrm>
            <a:off x="468313" y="981075"/>
            <a:ext cx="7826375" cy="4857750"/>
          </a:xfrm>
          <a:ln>
            <a:solidFill>
              <a:schemeClr val="tx1"/>
            </a:solidFill>
            <a:miter lim="800000"/>
            <a:headEnd/>
            <a:tailEnd/>
          </a:ln>
        </p:spPr>
      </p:pic>
    </p:spTree>
    <p:extLst>
      <p:ext uri="{BB962C8B-B14F-4D97-AF65-F5344CB8AC3E}">
        <p14:creationId xmlns:p14="http://schemas.microsoft.com/office/powerpoint/2010/main" val="2368430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ACEA-0655-7AC3-8D85-C7BACC10DEA2}"/>
            </a:ext>
          </a:extLst>
        </p:cNvPr>
        <p:cNvGrpSpPr/>
        <p:nvPr/>
      </p:nvGrpSpPr>
      <p:grpSpPr>
        <a:xfrm>
          <a:off x="0" y="0"/>
          <a:ext cx="0" cy="0"/>
          <a:chOff x="0" y="0"/>
          <a:chExt cx="0" cy="0"/>
        </a:xfrm>
      </p:grpSpPr>
      <p:sp>
        <p:nvSpPr>
          <p:cNvPr id="69634" name="Title 1">
            <a:extLst>
              <a:ext uri="{FF2B5EF4-FFF2-40B4-BE49-F238E27FC236}">
                <a16:creationId xmlns:a16="http://schemas.microsoft.com/office/drawing/2014/main" id="{C35B9C0E-B78A-476D-7855-EBE92313C531}"/>
              </a:ext>
            </a:extLst>
          </p:cNvPr>
          <p:cNvSpPr>
            <a:spLocks noGrp="1"/>
          </p:cNvSpPr>
          <p:nvPr>
            <p:ph type="title" idx="4294967295"/>
          </p:nvPr>
        </p:nvSpPr>
        <p:spPr/>
        <p:txBody>
          <a:bodyPr/>
          <a:lstStyle/>
          <a:p>
            <a:pPr algn="l"/>
            <a:r>
              <a:rPr lang="en-US" altLang="en-US" sz="2400" b="1">
                <a:solidFill>
                  <a:srgbClr val="7030A0"/>
                </a:solidFill>
              </a:rPr>
              <a:t>THE SCIENTIFIC JUNGLE</a:t>
            </a:r>
            <a:endParaRPr lang="ro-RO" altLang="en-US" sz="2400" b="1">
              <a:solidFill>
                <a:srgbClr val="7030A0"/>
              </a:solidFill>
            </a:endParaRPr>
          </a:p>
        </p:txBody>
      </p:sp>
      <p:pic>
        <p:nvPicPr>
          <p:cNvPr id="69635" name="Picture 2" descr="http://s2.favim.com/orig/32/africa-drink-drunk-funny-jungle-Favim.com-250136.jpg">
            <a:extLst>
              <a:ext uri="{FF2B5EF4-FFF2-40B4-BE49-F238E27FC236}">
                <a16:creationId xmlns:a16="http://schemas.microsoft.com/office/drawing/2014/main" id="{F4DD776E-C688-F4F4-5592-2ABDCE037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4000500"/>
            <a:ext cx="39211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4" descr="http://grumpycatpics.com/pics/16/Little-Kitty-Fighting-The-King-Of-The-Jungle-Nice-Cute-Funny-Picture-.peg">
            <a:extLst>
              <a:ext uri="{FF2B5EF4-FFF2-40B4-BE49-F238E27FC236}">
                <a16:creationId xmlns:a16="http://schemas.microsoft.com/office/drawing/2014/main" id="{5B28659B-ACDF-0F5B-A862-2051CBC60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832225"/>
            <a:ext cx="3890962"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8" descr="http://4.bp.blogspot.com/--oN0CjZcBI8/UMgiEDUulnI/AAAAAAAAA-g/G6V_B0AUhcY/s1600/loin_88funnypics.blogspot.com.jpg">
            <a:extLst>
              <a:ext uri="{FF2B5EF4-FFF2-40B4-BE49-F238E27FC236}">
                <a16:creationId xmlns:a16="http://schemas.microsoft.com/office/drawing/2014/main" id="{EDB5E126-1BCA-48EB-37E4-C2AB08C483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341438"/>
            <a:ext cx="371475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6" descr="funny-baby-2">
            <a:extLst>
              <a:ext uri="{FF2B5EF4-FFF2-40B4-BE49-F238E27FC236}">
                <a16:creationId xmlns:a16="http://schemas.microsoft.com/office/drawing/2014/main" id="{AAD2A809-5FBD-3D33-E265-A7580FA87B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122238"/>
            <a:ext cx="244792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5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CD220A-5092-426A-0D9C-D19788A86630}"/>
              </a:ext>
            </a:extLst>
          </p:cNvPr>
          <p:cNvSpPr>
            <a:spLocks noGrp="1"/>
          </p:cNvSpPr>
          <p:nvPr>
            <p:ph idx="1"/>
          </p:nvPr>
        </p:nvSpPr>
        <p:spPr>
          <a:xfrm>
            <a:off x="318356" y="1166018"/>
            <a:ext cx="8507288" cy="4525963"/>
          </a:xfrm>
        </p:spPr>
        <p:txBody>
          <a:bodyPr/>
          <a:lstStyle/>
          <a:p>
            <a:pPr marL="0" indent="0" algn="just">
              <a:buNone/>
            </a:pPr>
            <a:r>
              <a:rPr lang="en-US" sz="2000" b="1"/>
              <a:t>Copii, am o solie pentru voi. Vă decideți acum destinul vostru veșnic, iar felul în care vă clădiți caracterul vă </a:t>
            </a:r>
            <a:r>
              <a:rPr lang="ro-RO" sz="2000" b="1"/>
              <a:t>poate</a:t>
            </a:r>
            <a:r>
              <a:rPr lang="en-US" sz="2000" b="1"/>
              <a:t> exclude din paradisul lui Dumnezeu</a:t>
            </a:r>
            <a:r>
              <a:rPr lang="en-US" sz="2000"/>
              <a:t>....</a:t>
            </a:r>
            <a:endParaRPr lang="ro-RO" sz="2000"/>
          </a:p>
          <a:p>
            <a:pPr marL="0" indent="0" algn="just">
              <a:buNone/>
            </a:pPr>
            <a:endParaRPr lang="ro-RO" sz="2000"/>
          </a:p>
          <a:p>
            <a:pPr marL="0" indent="0" algn="just">
              <a:buNone/>
            </a:pPr>
            <a:r>
              <a:rPr lang="en-US" sz="2000"/>
              <a:t>.... Unele dintre cărțile pe care le citiți conțin principii excelente, însă voi le citiți doar de dragul istorisirii relatate. </a:t>
            </a:r>
            <a:endParaRPr lang="ro-RO" sz="2000"/>
          </a:p>
          <a:p>
            <a:pPr marL="0" indent="0" algn="just">
              <a:buNone/>
            </a:pPr>
            <a:endParaRPr lang="ro-RO" sz="2000"/>
          </a:p>
          <a:p>
            <a:pPr marL="0" indent="0" algn="just">
              <a:buNone/>
            </a:pPr>
            <a:r>
              <a:rPr lang="en-US" sz="2000"/>
              <a:t>Dacă ați culege din cărțile pe care le citiți ceea ce v-ar fi de folos în formarea caracterului, s-ar putea spune că dobândiți ceva bun din cărțile pe care le citiți. Însă, atunci când luați cărțile și le citiți pagină cu pagină, cu atenție, vă întrebați: </a:t>
            </a:r>
            <a:r>
              <a:rPr lang="en-US" sz="2000" b="1"/>
              <a:t>Care este obiectivul meu când citesc această carte? Caut eu să dobândesc o cunoaștere reală? Nu vă puteți forma un caracter drept, punând la temelie lemne, fân și paie.</a:t>
            </a:r>
          </a:p>
        </p:txBody>
      </p:sp>
      <p:sp>
        <p:nvSpPr>
          <p:cNvPr id="4" name="TextBox 3">
            <a:extLst>
              <a:ext uri="{FF2B5EF4-FFF2-40B4-BE49-F238E27FC236}">
                <a16:creationId xmlns:a16="http://schemas.microsoft.com/office/drawing/2014/main" id="{55B517BE-4B5B-A931-9AE3-F17815A50DDE}"/>
              </a:ext>
            </a:extLst>
          </p:cNvPr>
          <p:cNvSpPr txBox="1"/>
          <p:nvPr/>
        </p:nvSpPr>
        <p:spPr>
          <a:xfrm>
            <a:off x="5483252" y="6309320"/>
            <a:ext cx="3339440" cy="369332"/>
          </a:xfrm>
          <a:prstGeom prst="rect">
            <a:avLst/>
          </a:prstGeom>
          <a:noFill/>
        </p:spPr>
        <p:txBody>
          <a:bodyPr wrap="none" rtlCol="0">
            <a:spAutoFit/>
          </a:bodyPr>
          <a:lstStyle/>
          <a:p>
            <a:r>
              <a:rPr lang="ro-RO"/>
              <a:t>Ellen G White. Căminul Advent</a:t>
            </a:r>
            <a:endParaRPr lang="en-US"/>
          </a:p>
        </p:txBody>
      </p:sp>
    </p:spTree>
    <p:extLst>
      <p:ext uri="{BB962C8B-B14F-4D97-AF65-F5344CB8AC3E}">
        <p14:creationId xmlns:p14="http://schemas.microsoft.com/office/powerpoint/2010/main" val="2171517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9167C-7032-63A6-FC99-B054883088EF}"/>
            </a:ext>
          </a:extLst>
        </p:cNvPr>
        <p:cNvGrpSpPr/>
        <p:nvPr/>
      </p:nvGrpSpPr>
      <p:grpSpPr>
        <a:xfrm>
          <a:off x="0" y="0"/>
          <a:ext cx="0" cy="0"/>
          <a:chOff x="0" y="0"/>
          <a:chExt cx="0" cy="0"/>
        </a:xfrm>
      </p:grpSpPr>
      <p:sp>
        <p:nvSpPr>
          <p:cNvPr id="70658" name="AutoShape 2" descr="data:image/jpeg;base64,/9j/4AAQSkZJRgABAQAAAQABAAD/2wCEAAkGBxISERURExQVFBQXGBoXFxgYFxUbFxgXFxgcGBgaFxgYHCggGBwpHxsYIjEhJykrLi4vHSAzODMsNygtLisBCgoKDg0OGxAQGywkHh4sNDQsLCwsLywsLCwsLCwsLDcsLCw0LCwsLC4rLCwsLCwsKywsLCwsLCwsNzcsLDcsLP/AABEIALEBHAMBIgACEQEDEQH/xAAcAAEAAgMBAQEAAAAAAAAAAAAABgcDBAUIAgH/xABSEAACAQMCAgcDBggJCAsBAAABAgMABBESIQUxBgcTIkFRYXGBoRQVMoKRwQgjUlRikrGyFzNCU3KToqPTNENzwsPR1PAkNUR0g4SUs9Lh8Rb/xAAXAQEBAQEAAAAAAAAAAAAAAAAAAQIE/8QAHhEBAAIDAQEBAQEAAAAAAAAAAAERAhIhUWEiMYH/2gAMAwEAAhEDEQA/ALxpSlApSlApSlApSlApSlApSlApSlApSlApSlApSlApSlApSlApSlApSlApSlApSlApSlApSlApSlApSsVxOqDLHH/PhQZSa0b7i8MJCu/fI1CNQzyMBzKxoC7D1ArlXXFXlZ0VxBDEuqeZiMqMatKlu6p0jUzHOlcbd4EZ+DXlgrGC3mgaTJ1qsqPKWTZjJ3i7sORLZPnQZxxOZj3LWTHg0jRop9wZnHvUU7e+/mLYf+Zl/wCGrOvF7c4ImiOVVx+MTdHOlH5/RLbA8idq+puKwIjyNLGqRkq7l0CowOCHYnCnJGx86DWF1eDdreI+iXBJ/twoPjXz8/Kn8fHLb+roGQAcy0sRdEH9JhW8l/EVRxIhWTAjYMpDkgkaDnDZAJ28qwnjFtnHbQ5yF/jE+kzMijnzLK6geJUjmDQbcMyuoZWDKRkEEEEeYI2IrJUclii1s9lLCk+p9UYdezlePHaLKi5w4yoLgalyucjunscLvRNEJACucgqcalZSVdGwSMqwIONtqDbpSlApSlApSlApSlApSlApSsVxcKgyxx9/soMtaF9xiGJtDPmTGezRWeUjlkRxgtjPjjFci44k87OocW9vF/HzEgNkjV2aMdk7pUs/gGAXckpucHvbBS0NvLblxqZ1SSNn7pw7SYYsSDsWbfPOgyjiU7HCWrgflSvGin3KzuPeop299/MW3/qZf+GrOvFrc8pouUZ/jE5THTEefJzsv5R5ZpNxi3SMzPPEsasUZ2kQIrBtJUsTgMGyMc87UGAXd4N2toj6R3BY/wB5Eg+NfPz+ifx6SW+2SZFGgAc9UsZaNfewrf8Alsfc76fjNo+8O+dJfub97ugnbwBNYPna3JUdtFlioX8YmWL6tIXfcnS2AOek+RoNyOVWAKkEEZBG4IPIg+Ir7qN6Igxexli7U6yYVdezlMbBZMqpIjcMwBkUZBK6g2wrt8PvFmjWRc4YciMMDyKsPBgcgjwINBs0pSgUpSgUpSgGozezl3JPLOB6CpNXA4nZlWLAd07+w0HGjtzNDxGwUqs1xHI0erIDLJAsGSQDnS64OASAU8xUg4bwpo7maY6MSRwquOYMYfVnbkdQxv58q4d1bB8blWU6kdTh0bzU/Ag5BGQQQSK3LXjk8e00fbL+XFgP9aJyBy8VY5PJRyoI9H1fXCyCQSRNpnYqpLKPkkbrPbQnC81mjTO2ArNjNZLXoNdwxOgkhn7TspXyZYG+UxsS8iyRaiHbIOsg/QAKkMSJWnSqz21TLET4Taoj9koXPuroRcRhbGmWNs8sOpznljB3oI0OjE7WtnA8ih4Z+1kaM6TpxKAEZUGWHaKC2ldWGOBnFcOXq8uWBXtIuS6WLOWDJPeTIx7m5BuIj7VbyGZ7f8Yt4DiWaKM8wHkRSfYCcmtUcfV9oI5Zz5qhVB69pLpU/VJPpQcHov0Xls2EsxhYgyyO4YjDzRW4lbBQc5IpSdxgFeeSBIOjeWjeXBAlleRAdjoJwhx4agA+P0t96x/Nss5Buiujn2CEmPO2O1dgDLgjYYVd9w2Aa7IFB+0pSgUpSgUpSgUpSgUpSgVG+IzFpGz4Ege44qSVxeK2JBLqMg7n0Pn7KCPmzNxZ33D1KrNJrZC5IVkmAIYkAnAOpDttpHmKkXC+EmO5u5m0aZ3RkxzAWFEYNttkqTtnauHc2+vDBmSRclJExrQnyyCCPNSCDgZBretuPzR7TRdoP5yHn9aJzkbfks2fIcqCNWnV7cwlHjkhZlZ+65fSUhRRw9c6CR2bRozerPjO1ZbfoLdQRGJHinQPFMpZ5oJRMkbRSMskevQzDs2LYYMTICveyJbH0pszjVOkZPIS5ib9WUKa6Zuo9IfWuk8m1DSc8sHkaCL/AP8ALzNDw+N5ArWz6pWjOgkdhLFiLSgHN1zsuRnlyrgXHV/dmOMK8IeIQMjFnOJbeO60N9D+cmiOeeA/oDO7nj9pH9O4gU+AMqAn2DOTWAcfEm1vFLMfPQY4x6mSXSGH9DUfSg43Rzo38gKySNGEijuAz6yNpWgcswKgbmJ2Zs7E+OSR3ejMZEGogr2kksoUgghZpXkUMp3VtLAkHkSa+E4ZJKVe6ZSFIZYUz2Skci7HBmIO4yFXkdOQDXYFApSlApSlApSlAr8IozAc9qhfWZ08XhdujoqyzSsViUnu90AszY3IGV2G5JHKgk8/C423A0n0/wB1ab8GbwYH2gj/AH1XvVn1sT39z8mubdctnRJCr6VIGcSBmOBjPez4YxVuCgjlzw90XUcEehP3isI6PrPGfopnkwUa1YHIZTjZgQCPUCpO6Agg7g8607W3aJiB3kP2qfXzFBHILlVvlW57sssYjxyR5IixV4/Eq6uds90oFO7DVL0UAYAwK1+IWMUyaZUR1BDYYAgFTkMM8iDuCNxUc6f9MY+F2fbgdq7MI411c2wTlm3OAASfE7eeaCW0qmurzrfuLy6W2ubdD2hwrwK/cOf5aszd39LIx61ctApSlApSlApXw8qjYkD2kVS3Tzromt7yS2s4omWJijvKHOp1OGChWXABBHjnHhQXZSo11fdLU4paC5VdDBikiZzpcAHY+IIKke2pLQKUpQKUoTQatxw+N9yMHzG1aMvB8bh9vUVq9NOlC2Fo9yI2nI7oVN+8eRcj6K7bmqs6L9c9xc3KW11FCkczrGHjDgoWOBqDM2oZIB5Y3PpQWDf3YhheZiAFAxqIAZ22RMnYZPidgMk4ArNwvgxmSENtDBGEjDp3pHwA87Kfo53CjY4Zz/KGO/8AM8JKMyB2jOULd7S3LUoOwbG2oDONuVb9Bzrbg0SeGfgPsFdBVA2G1ftKBSuL0p6QLZ2slzoabQPoR7sSdhnHIZxk+FVD0f69J2uVW6hhW3ZtJaPWHjBOAxLMQ4HjsPH2UF8Ur8FftApSlApShoORx4nuj+Tv9tVP1oPw24QW894kFzESyZjlkUagMrIY1JXICnz2BwasrinGtCSSPpESKzHIB7qgkk59BXlDis8k0j3Lj+Okds+GrIZgPQahQWR1W3vD+Gzme44opGCBDCl52bE7BpMxKGwM4GOe+dqtT+Fzgv55/c3P+HXm7ofYpPf20LrrSSVVZckagTgjIII+2r8/gq4f+Yj+tm/xaDq/wucF/PP7m5/w6k/B+NQ3SCSEuyMAysYpUVg3IqZFGr3VFYuqPg+BqtN8b/jrjY+PKSplw+xjgjWGJQkaKFRRyVRyAoNTjpOlR4Z39vh99Vd1lzcOmh+SXN2tvMCJIzokk0kAjviMEgEE/A1Y19xQ5b6IQZzkAjA5k5ryn0kvXuria8IOmSV9JwAMc1UD0XSKCbdWsthYXXyifiqBR/m4EvcS7HHakxLlRnOnB3+Nu/wucF/PP7m5/wAOvMvAbdZLqCNhqV5Y0I3GQzgEbem1ehf4KuH/AJiP62b/ABaDq/wucF/PP7m5/wAOpJwPpBb3iCS3ZnjIyHMUqocHSdLOoBOQRgeVReDqj4PpGu03xuO2uNj7pKmHCOFw2sKW8CCOJBhVGcDJyee5JJJydzmg3KGlanErrs1yOZ2FBHOJXATXJKwULkszHAUDzJ5CqF6XcP4bcXL3FtxCFRIxZ0kjuxpYnLFWSJgwJycbYzU968eON8kjtti88gzhe8Ujw2Nv0ilUZPEUZkYYZSVI8iDgig9L9Tt3wyK3+RWl0txNkyyHRJGWY4BKrIASoAUbZ5ZPOrHrx70Nv3sru2vsERpMFZvDTgCVfboc/wDOa9gI2RkUH1XzI+ASc7b7Ak+4Dc+wV+sPdXNna4DEKMjwPdoOJxLrL4VbyGGa4aORcakaC5DDIyMjs9tiDXK4l1qcHdMLee4Q3G/tzGNqy8c6B215Mbi4tFeVgAza3UnSMDIRwCcADPPYVy5urLhqY1WajPL8bP8AdJQcnjnTfhlzA8C8Qe3ZxgSJHcgruDvpQFlPIjO4qA9DuGcMhvI57riMBjicOqRxXZLlTlQxaFQgzgnnyx612OtnotZ2dtFJbwCNml0kh5GyuhjjvsRzAqrkQkgDmdh7TQe1uH30c8azROskbjKspyCPSthjVSfg+cUY21xYSEh4JdQBxlVfZh7nVj9arKuWnDEIMr4Hu+X++g4vFesfhltJ2U87RPgNpe3uQcHkcGP0rl3/AFrcHdMC8wfSG439N4xWbpB0JgvpBNc2qySBdOrUynSNwDocZ8edcibqw4agy1mB/wCLP90lBzOKdPOGTQvCt+8BddIkSO4DJ6jSgJHmM7jIqteB8F4aLoPd8SgeBWDEJFeF5ADnSwaEBQfE5P31KetHojY2tj2tvAI37VF1B5TsQ2Rh3I8BVR0HtXhPE4bmJZ4JFkjb6LKdjg4PsIPga3Kpb8HjibIbvh0mzowlVTzH+blHuIj+2rpoFKUoFavE5dMbHxOw99bVcjjLamSMeO/27D76Ct+uHiHyfhpUEhrjCD+iSWb3FVx9aqv6ccK+TWfDYyMMYpJH89UjK2D7AQPdVjdbXB57zitjbCJzbIgLPhtGC5MmWGynSijfff1qHdeN1qvIYvBIc+92b7lWgjnVv/1tZf8AeI/3q9e1444EZLTiFs0itG0c0LkMCDp1K4yPIqR7jXsegVgvpdKM3pt7TsKz1yuOSZ0oOZOfuFBAes/iPybhkjZw0wMKfX2OPqiQ+6qi6S8K+T8K4eSMNM00zfXWPR/YCVZfXVwq4uriwsoo5DDuXkUZQEsFJY/ydKhjv+Vtneon14zKr2luuwSNmA8gSEX4IaCCdEv8vtP+8Q/+4tezK8VxdrbSxSFCrL2cyagRldnRh5gjBzXtKJwwDDkQCPYd6D6pSlArjcTOuVU8ufv3PwrsE4riWbktLNjJAJA8zjYfYMUFMcV/6f0iih3MVtpLeWY/xjfa5VT7Kq7jf+Uz/wClk/fNW31V8Lmi+WcQuo2SRyfpoytjeWQ4bfBJX9WqgSGWdndVZyA0rkb4UHLMfTegmvR7gvyngF84GWt7iOYY/JCaZPdpYn6oq9eqrjXyvhVs5JLovZPk5OqLuZJ8yAre+qz/AAeSsqcQs5O8kiISp5YIeN/tDLUh6i+G3dm99ZzxSLGkgZHZWVHbvIxQnZgQqHIz4eYoLZpSlArk8e/ke/7q61cjjx+h7/uoKg68/wDI4f8AT/7N6pi2+mv9Iftq2+ve7IS1hHItI5+qFVf3mqppreSPQzKy61DoSMal1EBl8xlSM+lBdcB+bOlhX6MV5y3/ADg5H98pHvq8BVOdcPCpru1sOJ2iPJKuhvxalm0yKJEbAGSFYf2qtvh8rPFG7qUdkUshxlWIBKnG2Qcig2K5nHfoL7furp1y+Ot3VHr91BVPXT/1aP8ATJ+xqoirr687nFpBF+XNq9yIR+1xVNTWkiojsrBJASjEbMFOltJ8cEEUFx8RJ4Z0jtLncQ3aRhsYx+MURPn2MEc+2r4FUv1j8Ik4jwOwvIY2kmjSJiEDM+mRFWTAUZOHCHl4GrX6O3EslpA8yFJWiQyKeYcqNQPlvmg6NKUoFarWQMnaZOfLw5YrapQR3iTZlYewfCvO3Wghm43NCpz+MjhXPh3VX94mvREPfnB83z7s5rzpwt/lnHw/MPdvL9VXaQe7Cig6XXxw8Q8VyowHgib9UGIfCMV6N4Be9vawT/zkUcn66Bvvqk/wjrXLWNxj6cciE/0SjKP7bVZfVFe9twe0b8lDH/VOyD4KKCYVqy2QaQSEnI8PDblW1Sgj/GHzKfQAff8AfXnvrslzxZ4xv2UccfvK9oR9r16Bm705Hm+PjivO/H3+WdIZBjIa9EftSOQR5/VXNB1evThAt7izC/R+SRx++ElefsK1fPQW8M3DbSU7loI9X9IIA3xBqrfwiLXVbWNx+Szxn11qrD9w/bUw6jLvtODQgnJjaVP7wsPgwoJ/SlKD4lTUCPMY+2tN4BFC4G+x39TtW/Whxl8R48yB9/3UEK6Zy6OG3smSCsDAH9KTuDf61Vd1J8GFz845/M3hHtm8f7FTrreuuz4NKP56aKL9UmX/AFK534ONuFjuJfGRwnujXUP3zQRb8H280cVKZ/jYJFx5lSsg9+FP2mvSmK8s9C8WXSGKMbBLt4Bz5MzQj94V6noFKUoFcLjj5kA8l/aTXdqOcROqZh6gfsFBRfXxLi/iizslurexnZifgFr963+DiC24SfH5II2PqgR/2yNXN60Cbnj08YJ3ljhHphUj2HtzVi9fVoG4VbSgfxcwT2KyOP2qtBNuqm8E3B7N/wAmLs/6omP/AFaltVj+D3fa+FtGf81O6j2MFkz9rN9lWdQK4vHX7yjyGft//K7VR7i75lPoAPhn76ClOvyXE9pDnlCZT/4j6R8I61esPgwj4LwaVeXZuG9s+mcfHXWn13XJk4u8Y37KOKIfqB/2uasbrd4aPmCMD/s0kWPQDMQH2OKCQdSV32nBrcE5MZkjP1ZGKj9UqKnlVF+Dhe6rK4hzvHPq9gkQD9qNVu0ClKUHK+cm8h8aHiTeQ+NaVK595bqHI4jxM2qSTMB+Ljd8+xDvVIdTVmX4kGAyYopHHtIEf+uavjjfDFuoJLdyVEilCy41DUMHGa4HQroFBw2SSSOSSRnUJ3wuwBycYHjt9lajPnUpH+u+Uy8OiyuGinG+/wBFkYH2b6a6PUJxZvm14tj2c7Ac/osqN+0tUk6U9Hor63a3kLIG0nUuNQ0sGHPbwxWn0K6Hx8NWRI5ZJBIVJ1hdioI2wPX4U3/P0rqY/OTeQ+Nfvzk3kPjWjSs7z6tQ0Zr0wt2jAELlvaBuaoLqzje54vHId2zLM2fPSx/eYV6C4lZCaJ4mJUOrLqH0l1KVyvqM1FehvV3Bw6dp0lkkYoUw4XADFSTsOfd+JrUZ86lNLrgk7ThJRlwYpY3B9rFD+/Wt+D3xYraXMAwdMwf+sQL/ALOpv0i4LHeW8lvJkK4xkYyMEEEZ8iAfdXH6FdB4uGmUxyySdqFBDhdtGcYwP0jTf8/Supv85N5D40+cm8h8a0qVnefVqG785N5D41q8SuWddgNjnG+9fFKb5elQqHrx4sTb2ttjGZHlP1VCj981IeqJWt+GwSBfptI597lN/LZRW/0z6Aw8RkSSSWSMoCMJpwcnJO451IeC8NW2t4rZCSsaBATjJxzJ9tanP8/UpQPT657Djks6jGJo5x7SEkP9rNemBxMncAYO451XfSvq0t76ft2lkjbSFIXSQdOd9x6/CpnbxaEVMk6VC5PM4GMn1plnyKIh0fnJvIfGnzk3kPjWlSs7z6tQ3fnJvIfGuPPcMkusgEatXxzitusdxEHUqfEY9R6j1pvJUPO3RtvlnHUk59pdSTb/AKLNL91Wz1nSGThFzCy4K6ZAd/5Mik/DV9tY+inVnb2FytykskjqGChguBqGknYc8Ej31K+M8MS5gkgfIWRGQkY1AMMZGa3ln3iRCtvwd+Ksgu4diMxyD36lb9i1cfzk3kPjUD6F9AIeGyvLHNLIXTQVbTp+kGzsOe2Peal9Zyz7wiG785N5D41yL6dg+sgEE5/+q2q/HUEYPKpvPq1DzndSNe9ICcA9pe4x+gsmBn6q1cfTuQycLvLd15xmQc/pRkSD4oK5/AOrG3tbtLwTSyOhZgrBMEsCMnA/SzUyv7RZo2jcZVlKnzwwwcVrLPvEiFRfg8cT7O4uohjvxI/9WxH+0q8vnJvIfGq+6H9XUPDpzcRzSuxQphgoGGIPgPSppUyz7wiG785N5D40+cm8h8a0qVN59WoKUpWVKUpQKUpQKUpQKUpQK0bnjVrG5jkuIUcc1aWNWGdxkE58RW9UQ6yLRE4ZfOoAaQIznxYqY0GfYFFI/okEHGrVyVS4gcgaiFljJCjmSAdh61jPSOy/O7b+ui/+VaPQa3U2FjIQNaQIFbxAZQGGfI4G3oKhHVZeyJHLEsLOkl8ySSfi9CKUB0spOo5wB9HG/POBWtY6lrVhlV1DKQysAQykEEHkQRsRX6jg8iDgkHB8RsR7a59xJHZ2vd0hY1VIwSAuokJGhPgCxUZ8KhXV5xBoL+84bLKJizm5ikBBD68GTGDgEgg4HIhqmtxYnnzpB2nY9tF2ucaO0TXny05znY1ku7yKJdUsiRrnGXZVGfLLEb7VXfWjwxyz38O09n8nkB8ez1Sah7AdLewNWp1l8QjvuFG7TBjXsQnpLIQ0voSo0pkciZBWox/hax341arpzcQDUMrmWMahyyu+49lfcnFrdX7Np4g/5BkQNvy7pOahPWJwgy8JguI9prRIpkYYyFCrrxnyADfUrhdM+LNPHZcat1GbbszNgjnIcmInyUjSRjlMPWkY2Wtn5VH2nZa07TGrRqGvT56eePWsNxxa3jYo88SMMEq0iAgHkSCds+Ga4XEuLE2d3xCA5xARAdj3UUsX/XZs+fZitTqkt1PCo3YammaVpS25kYyuhLk/S2AG9SuFpdcXcca63dET8pmULvy3JxWvb8ZtpGCJcQux5KssZJ9gBzVXdGbp/mvjFqSTFb9qsJJzhSJMqCd8DSD9atK6vBccK4dwtUKTy6Will0rEul37ySAk6j9HTgHf1GboWuG84nBCQJZooieWt0XPs1EV9XPEYY1DSSxorfRZnVQfYSd6gHXCpW3sVJLkXMYJ2yxCEHmcZPqa6/Rzj8d/dTRToYp7eQlLeTHdUbCXyd8nnyUEaeZYzXllpgrAgEbg7g1+0pWVKUpQKUpQKUpQKUpQKUpQKUpQKUpQKUpQKUpQK5XSjg5vLWS27TsxIAGbRqOAQdhqGDt611aUHN4HYG2to7cSq5iQIrlMbKMLqXWcn2Ee6uH0Z6KSWSSRw3cbdrIZTrt9RDnA7uJx5CumvRqIE6WYAvG+NsL2U/bqFAxgck25KoxuM1iteikSIYyxZWWNTthh2MaRoVZT3GGhW1DcMAfAAauPUpkt+Dugt1a5VxEzyPrj3mkk1kscSAKO+xAAIHuAGnx7oj295b3scwgkg2XEQbWM50udYyu7DAA2Y71v3PR9JCCzEnTbLnSuT8lm7ZT5d47EeXKsl5wXtJO07QjJiOnSCv4iQSR4Gdt9QPnqPLApf0fY4cWedpHR4pUEbJ2ZGFUMCC5kOchmzsPDlXD4n0Kjl4dHw1JuyiTSS2gMzEHUW+mAMsSTz512jwjKMhckGVZtlA76yLJht+8pKgEbbE+hGpcdGFcMGlc6iWJwB3jF2J2G2jT3tGPpd7NIn6OpaWwWFYXZZAECE40hl06d1LHGR61yLLopbx8ObhwP4tkdSxxqy5JL+0EjHsFbUvAFZZVLkCVAjYzgYAGQCT3sKBkYztnJArXn6KoySIZGxJrzsMjX230SeQ/HttvnA8zl/o6djYxRW6WwAMaRiPBxgoF0nPnkc/bXG4R0eks4mgtblVhLM0YkjMjxFjlgjCRQw8QGBweZNfs/Q6NtWZG7yOn0VO0nb6j6t/0iTB9nPJztR9HQs3biQhtbSY0rgFu3z6/9ofxxsNt2y56NSHojDFYSWMMmgShhJK41u5cYZj3l72MY8B5VqXHQOKXh8dg82TAcwzKml4zknJGs55kHceB5gGuxJ0bhaBbdslFZiMADCsGTsx+iI2MY/RA8RmsUvRlGk7TtXz3M8tyhjbLY55aIavMMw8QQv6U0OkHRGS8ht4pbsZgYP2nYjU7KNiw7XHLc4589q+uPdDvlN1DfR3HYTxDGtIs9p/SzJjTjIxvsSCTtjePRiPc6mDHmRtq7/aBWHioYsAvgrMvI117WEouknUcsc4A+kxbkNts489t8nJpM+FMkYOBqIJ8SBgE+gJOPtNfVKVlSlKUClKUClKUClKUClKUClKUClKUClKUClKUClKUClKUClKUClKUClKUClKUClKUClKUClKUClKUClKUClKUClKUClKUClKUClKUClKUClKUClKUClKUClKUClKUClKUClKUClKUClKUClKUClKUClKUClKUClKUH//Z">
            <a:extLst>
              <a:ext uri="{FF2B5EF4-FFF2-40B4-BE49-F238E27FC236}">
                <a16:creationId xmlns:a16="http://schemas.microsoft.com/office/drawing/2014/main" id="{F921B6C1-9A8D-9663-02CC-7AF8C324DF10}"/>
              </a:ext>
            </a:extLst>
          </p:cNvPr>
          <p:cNvSpPr>
            <a:spLocks noChangeAspect="1" noChangeArrowheads="1"/>
          </p:cNvSpPr>
          <p:nvPr/>
        </p:nvSpPr>
        <p:spPr bwMode="auto">
          <a:xfrm>
            <a:off x="155575" y="-2057400"/>
            <a:ext cx="6858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o-RO" altLang="en-US" sz="1800"/>
          </a:p>
        </p:txBody>
      </p:sp>
      <p:sp>
        <p:nvSpPr>
          <p:cNvPr id="70659" name="AutoShape 4" descr="data:image/jpeg;base64,/9j/4AAQSkZJRgABAQAAAQABAAD/2wCEAAkGBxISERURExQVFBQXGBoXFxgYFxUbFxgXFxgcGBgaFxgYHCggGBwpHxsYIjEhJykrLi4vHSAzODMsNygtLisBCgoKDg0OGxAQGywkHh4sNDQsLCwsLywsLCwsLCwsLDcsLCw0LCwsLC4rLCwsLCwsKywsLCwsLCwsNzcsLDcsLP/AABEIALEBHAMBIgACEQEDEQH/xAAcAAEAAgMBAQEAAAAAAAAAAAAABgcDBAUIAgH/xABSEAACAQMCAgcDBggJCAsBAAABAgMABBESIQUxBgcTIkFRYXGBoRQVMoKRwQgjUlRikrGyFzNCU3KToqPTNENzwsPR1PAkNUR0g4SUs9Lh8Rb/xAAXAQEBAQEAAAAAAAAAAAAAAAAAAQIE/8QAHhEBAAIDAQEBAQEAAAAAAAAAAAERAhIhUWEiMYH/2gAMAwEAAhEDEQA/ALxpSlApSlApSlApSlApSlApSlApSlApSlApSlApSlApSlApSlApSlApSlApSlApSlApSlApSlApSlApSsVxOqDLHH/PhQZSa0b7i8MJCu/fI1CNQzyMBzKxoC7D1ArlXXFXlZ0VxBDEuqeZiMqMatKlu6p0jUzHOlcbd4EZ+DXlgrGC3mgaTJ1qsqPKWTZjJ3i7sORLZPnQZxxOZj3LWTHg0jRop9wZnHvUU7e+/mLYf+Zl/wCGrOvF7c4ImiOVVx+MTdHOlH5/RLbA8idq+puKwIjyNLGqRkq7l0CowOCHYnCnJGx86DWF1eDdreI+iXBJ/twoPjXz8/Kn8fHLb+roGQAcy0sRdEH9JhW8l/EVRxIhWTAjYMpDkgkaDnDZAJ28qwnjFtnHbQ5yF/jE+kzMijnzLK6geJUjmDQbcMyuoZWDKRkEEEEeYI2IrJUclii1s9lLCk+p9UYdezlePHaLKi5w4yoLgalyucjunscLvRNEJACucgqcalZSVdGwSMqwIONtqDbpSlApSlApSlApSlApSlApSsVxcKgyxx9/soMtaF9xiGJtDPmTGezRWeUjlkRxgtjPjjFci44k87OocW9vF/HzEgNkjV2aMdk7pUs/gGAXckpucHvbBS0NvLblxqZ1SSNn7pw7SYYsSDsWbfPOgyjiU7HCWrgflSvGin3KzuPeop299/MW3/qZf+GrOvFrc8pouUZ/jE5THTEefJzsv5R5ZpNxi3SMzPPEsasUZ2kQIrBtJUsTgMGyMc87UGAXd4N2toj6R3BY/wB5Eg+NfPz+ifx6SW+2SZFGgAc9UsZaNfewrf8Alsfc76fjNo+8O+dJfub97ugnbwBNYPna3JUdtFlioX8YmWL6tIXfcnS2AOek+RoNyOVWAKkEEZBG4IPIg+Ir7qN6Igxexli7U6yYVdezlMbBZMqpIjcMwBkUZBK6g2wrt8PvFmjWRc4YciMMDyKsPBgcgjwINBs0pSgUpSgUpSgGozezl3JPLOB6CpNXA4nZlWLAd07+w0HGjtzNDxGwUqs1xHI0erIDLJAsGSQDnS64OASAU8xUg4bwpo7maY6MSRwquOYMYfVnbkdQxv58q4d1bB8blWU6kdTh0bzU/Ag5BGQQQSK3LXjk8e00fbL+XFgP9aJyBy8VY5PJRyoI9H1fXCyCQSRNpnYqpLKPkkbrPbQnC81mjTO2ArNjNZLXoNdwxOgkhn7TspXyZYG+UxsS8iyRaiHbIOsg/QAKkMSJWnSqz21TLET4Taoj9koXPuroRcRhbGmWNs8sOpznljB3oI0OjE7WtnA8ih4Z+1kaM6TpxKAEZUGWHaKC2ldWGOBnFcOXq8uWBXtIuS6WLOWDJPeTIx7m5BuIj7VbyGZ7f8Yt4DiWaKM8wHkRSfYCcmtUcfV9oI5Zz5qhVB69pLpU/VJPpQcHov0Xls2EsxhYgyyO4YjDzRW4lbBQc5IpSdxgFeeSBIOjeWjeXBAlleRAdjoJwhx4agA+P0t96x/Nss5Buiujn2CEmPO2O1dgDLgjYYVd9w2Aa7IFB+0pSgUpSgUpSgUpSgUpSgVG+IzFpGz4Ege44qSVxeK2JBLqMg7n0Pn7KCPmzNxZ33D1KrNJrZC5IVkmAIYkAnAOpDttpHmKkXC+EmO5u5m0aZ3RkxzAWFEYNttkqTtnauHc2+vDBmSRclJExrQnyyCCPNSCDgZBretuPzR7TRdoP5yHn9aJzkbfks2fIcqCNWnV7cwlHjkhZlZ+65fSUhRRw9c6CR2bRozerPjO1ZbfoLdQRGJHinQPFMpZ5oJRMkbRSMskevQzDs2LYYMTICveyJbH0pszjVOkZPIS5ib9WUKa6Zuo9IfWuk8m1DSc8sHkaCL/AP8ALzNDw+N5ArWz6pWjOgkdhLFiLSgHN1zsuRnlyrgXHV/dmOMK8IeIQMjFnOJbeO60N9D+cmiOeeA/oDO7nj9pH9O4gU+AMqAn2DOTWAcfEm1vFLMfPQY4x6mSXSGH9DUfSg43Rzo38gKySNGEijuAz6yNpWgcswKgbmJ2Zs7E+OSR3ejMZEGogr2kksoUgghZpXkUMp3VtLAkHkSa+E4ZJKVe6ZSFIZYUz2Skci7HBmIO4yFXkdOQDXYFApSlApSlApSlAr8IozAc9qhfWZ08XhdujoqyzSsViUnu90AszY3IGV2G5JHKgk8/C423A0n0/wB1ab8GbwYH2gj/AH1XvVn1sT39z8mubdctnRJCr6VIGcSBmOBjPez4YxVuCgjlzw90XUcEehP3isI6PrPGfopnkwUa1YHIZTjZgQCPUCpO6Agg7g8607W3aJiB3kP2qfXzFBHILlVvlW57sssYjxyR5IixV4/Eq6uds90oFO7DVL0UAYAwK1+IWMUyaZUR1BDYYAgFTkMM8iDuCNxUc6f9MY+F2fbgdq7MI411c2wTlm3OAASfE7eeaCW0qmurzrfuLy6W2ubdD2hwrwK/cOf5aszd39LIx61ctApSlApSlApXw8qjYkD2kVS3Tzromt7yS2s4omWJijvKHOp1OGChWXABBHjnHhQXZSo11fdLU4paC5VdDBikiZzpcAHY+IIKke2pLQKUpQKUoTQatxw+N9yMHzG1aMvB8bh9vUVq9NOlC2Fo9yI2nI7oVN+8eRcj6K7bmqs6L9c9xc3KW11FCkczrGHjDgoWOBqDM2oZIB5Y3PpQWDf3YhheZiAFAxqIAZ22RMnYZPidgMk4ArNwvgxmSENtDBGEjDp3pHwA87Kfo53CjY4Zz/KGO/8AM8JKMyB2jOULd7S3LUoOwbG2oDONuVb9Bzrbg0SeGfgPsFdBVA2G1ftKBSuL0p6QLZ2slzoabQPoR7sSdhnHIZxk+FVD0f69J2uVW6hhW3ZtJaPWHjBOAxLMQ4HjsPH2UF8Ur8FftApSlApShoORx4nuj+Tv9tVP1oPw24QW894kFzESyZjlkUagMrIY1JXICnz2BwasrinGtCSSPpESKzHIB7qgkk59BXlDis8k0j3Lj+Okds+GrIZgPQahQWR1W3vD+Gzme44opGCBDCl52bE7BpMxKGwM4GOe+dqtT+Fzgv55/c3P+HXm7ofYpPf20LrrSSVVZckagTgjIII+2r8/gq4f+Yj+tm/xaDq/wucF/PP7m5/w6k/B+NQ3SCSEuyMAysYpUVg3IqZFGr3VFYuqPg+BqtN8b/jrjY+PKSplw+xjgjWGJQkaKFRRyVRyAoNTjpOlR4Z39vh99Vd1lzcOmh+SXN2tvMCJIzokk0kAjviMEgEE/A1Y19xQ5b6IQZzkAjA5k5ryn0kvXuria8IOmSV9JwAMc1UD0XSKCbdWsthYXXyifiqBR/m4EvcS7HHakxLlRnOnB3+Nu/wucF/PP7m5/wAOvMvAbdZLqCNhqV5Y0I3GQzgEbem1ehf4KuH/AJiP62b/ABaDq/wucF/PP7m5/wAOpJwPpBb3iCS3ZnjIyHMUqocHSdLOoBOQRgeVReDqj4PpGu03xuO2uNj7pKmHCOFw2sKW8CCOJBhVGcDJyee5JJJydzmg3KGlanErrs1yOZ2FBHOJXATXJKwULkszHAUDzJ5CqF6XcP4bcXL3FtxCFRIxZ0kjuxpYnLFWSJgwJycbYzU968eON8kjtti88gzhe8Ujw2Nv0ilUZPEUZkYYZSVI8iDgig9L9Tt3wyK3+RWl0txNkyyHRJGWY4BKrIASoAUbZ5ZPOrHrx70Nv3sru2vsERpMFZvDTgCVfboc/wDOa9gI2RkUH1XzI+ASc7b7Ak+4Dc+wV+sPdXNna4DEKMjwPdoOJxLrL4VbyGGa4aORcakaC5DDIyMjs9tiDXK4l1qcHdMLee4Q3G/tzGNqy8c6B215Mbi4tFeVgAza3UnSMDIRwCcADPPYVy5urLhqY1WajPL8bP8AdJQcnjnTfhlzA8C8Qe3ZxgSJHcgruDvpQFlPIjO4qA9DuGcMhvI57riMBjicOqRxXZLlTlQxaFQgzgnnyx612OtnotZ2dtFJbwCNml0kh5GyuhjjvsRzAqrkQkgDmdh7TQe1uH30c8azROskbjKspyCPSthjVSfg+cUY21xYSEh4JdQBxlVfZh7nVj9arKuWnDEIMr4Hu+X++g4vFesfhltJ2U87RPgNpe3uQcHkcGP0rl3/AFrcHdMC8wfSG439N4xWbpB0JgvpBNc2qySBdOrUynSNwDocZ8edcibqw4agy1mB/wCLP90lBzOKdPOGTQvCt+8BddIkSO4DJ6jSgJHmM7jIqteB8F4aLoPd8SgeBWDEJFeF5ADnSwaEBQfE5P31KetHojY2tj2tvAI37VF1B5TsQ2Rh3I8BVR0HtXhPE4bmJZ4JFkjb6LKdjg4PsIPga3Kpb8HjibIbvh0mzowlVTzH+blHuIj+2rpoFKUoFavE5dMbHxOw99bVcjjLamSMeO/27D76Ct+uHiHyfhpUEhrjCD+iSWb3FVx9aqv6ccK+TWfDYyMMYpJH89UjK2D7AQPdVjdbXB57zitjbCJzbIgLPhtGC5MmWGynSijfff1qHdeN1qvIYvBIc+92b7lWgjnVv/1tZf8AeI/3q9e1444EZLTiFs0itG0c0LkMCDp1K4yPIqR7jXsegVgvpdKM3pt7TsKz1yuOSZ0oOZOfuFBAes/iPybhkjZw0wMKfX2OPqiQ+6qi6S8K+T8K4eSMNM00zfXWPR/YCVZfXVwq4uriwsoo5DDuXkUZQEsFJY/ydKhjv+Vtneon14zKr2luuwSNmA8gSEX4IaCCdEv8vtP+8Q/+4tezK8VxdrbSxSFCrL2cyagRldnRh5gjBzXtKJwwDDkQCPYd6D6pSlArjcTOuVU8ufv3PwrsE4riWbktLNjJAJA8zjYfYMUFMcV/6f0iih3MVtpLeWY/xjfa5VT7Kq7jf+Uz/wClk/fNW31V8Lmi+WcQuo2SRyfpoytjeWQ4bfBJX9WqgSGWdndVZyA0rkb4UHLMfTegmvR7gvyngF84GWt7iOYY/JCaZPdpYn6oq9eqrjXyvhVs5JLovZPk5OqLuZJ8yAre+qz/AAeSsqcQs5O8kiISp5YIeN/tDLUh6i+G3dm99ZzxSLGkgZHZWVHbvIxQnZgQqHIz4eYoLZpSlArk8e/ke/7q61cjjx+h7/uoKg68/wDI4f8AT/7N6pi2+mv9Iftq2+ve7IS1hHItI5+qFVf3mqppreSPQzKy61DoSMal1EBl8xlSM+lBdcB+bOlhX6MV5y3/ADg5H98pHvq8BVOdcPCpru1sOJ2iPJKuhvxalm0yKJEbAGSFYf2qtvh8rPFG7qUdkUshxlWIBKnG2Qcig2K5nHfoL7furp1y+Ot3VHr91BVPXT/1aP8ATJ+xqoirr687nFpBF+XNq9yIR+1xVNTWkiojsrBJASjEbMFOltJ8cEEUFx8RJ4Z0jtLncQ3aRhsYx+MURPn2MEc+2r4FUv1j8Ik4jwOwvIY2kmjSJiEDM+mRFWTAUZOHCHl4GrX6O3EslpA8yFJWiQyKeYcqNQPlvmg6NKUoFarWQMnaZOfLw5YrapQR3iTZlYewfCvO3Wghm43NCpz+MjhXPh3VX94mvREPfnB83z7s5rzpwt/lnHw/MPdvL9VXaQe7Cig6XXxw8Q8VyowHgib9UGIfCMV6N4Be9vawT/zkUcn66Bvvqk/wjrXLWNxj6cciE/0SjKP7bVZfVFe9twe0b8lDH/VOyD4KKCYVqy2QaQSEnI8PDblW1Sgj/GHzKfQAff8AfXnvrslzxZ4xv2UccfvK9oR9r16Bm705Hm+PjivO/H3+WdIZBjIa9EftSOQR5/VXNB1evThAt7izC/R+SRx++ElefsK1fPQW8M3DbSU7loI9X9IIA3xBqrfwiLXVbWNx+Szxn11qrD9w/bUw6jLvtODQgnJjaVP7wsPgwoJ/SlKD4lTUCPMY+2tN4BFC4G+x39TtW/Whxl8R48yB9/3UEK6Zy6OG3smSCsDAH9KTuDf61Vd1J8GFz845/M3hHtm8f7FTrreuuz4NKP56aKL9UmX/AFK534ONuFjuJfGRwnujXUP3zQRb8H280cVKZ/jYJFx5lSsg9+FP2mvSmK8s9C8WXSGKMbBLt4Bz5MzQj94V6noFKUoFcLjj5kA8l/aTXdqOcROqZh6gfsFBRfXxLi/iizslurexnZifgFr963+DiC24SfH5II2PqgR/2yNXN60Cbnj08YJ3ljhHphUj2HtzVi9fVoG4VbSgfxcwT2KyOP2qtBNuqm8E3B7N/wAmLs/6omP/AFaltVj+D3fa+FtGf81O6j2MFkz9rN9lWdQK4vHX7yjyGft//K7VR7i75lPoAPhn76ClOvyXE9pDnlCZT/4j6R8I61esPgwj4LwaVeXZuG9s+mcfHXWn13XJk4u8Y37KOKIfqB/2uasbrd4aPmCMD/s0kWPQDMQH2OKCQdSV32nBrcE5MZkjP1ZGKj9UqKnlVF+Dhe6rK4hzvHPq9gkQD9qNVu0ClKUHK+cm8h8aHiTeQ+NaVK595bqHI4jxM2qSTMB+Ljd8+xDvVIdTVmX4kGAyYopHHtIEf+uavjjfDFuoJLdyVEilCy41DUMHGa4HQroFBw2SSSOSSRnUJ3wuwBycYHjt9lajPnUpH+u+Uy8OiyuGinG+/wBFkYH2b6a6PUJxZvm14tj2c7Ac/osqN+0tUk6U9Hor63a3kLIG0nUuNQ0sGHPbwxWn0K6Hx8NWRI5ZJBIVJ1hdioI2wPX4U3/P0rqY/OTeQ+Nfvzk3kPjWjSs7z6tQ0Zr0wt2jAELlvaBuaoLqzje54vHId2zLM2fPSx/eYV6C4lZCaJ4mJUOrLqH0l1KVyvqM1FehvV3Bw6dp0lkkYoUw4XADFSTsOfd+JrUZ86lNLrgk7ThJRlwYpY3B9rFD+/Wt+D3xYraXMAwdMwf+sQL/ALOpv0i4LHeW8lvJkK4xkYyMEEEZ8iAfdXH6FdB4uGmUxyySdqFBDhdtGcYwP0jTf8/Supv85N5D40+cm8h8a0qVnefVqG785N5D41q8SuWddgNjnG+9fFKb5elQqHrx4sTb2ttjGZHlP1VCj981IeqJWt+GwSBfptI597lN/LZRW/0z6Aw8RkSSSWSMoCMJpwcnJO451IeC8NW2t4rZCSsaBATjJxzJ9tanP8/UpQPT657Djks6jGJo5x7SEkP9rNemBxMncAYO451XfSvq0t76ft2lkjbSFIXSQdOd9x6/CpnbxaEVMk6VC5PM4GMn1plnyKIh0fnJvIfGnzk3kPjWlSs7z6tQ3fnJvIfGuPPcMkusgEatXxzitusdxEHUqfEY9R6j1pvJUPO3RtvlnHUk59pdSTb/AKLNL91Wz1nSGThFzCy4K6ZAd/5Mik/DV9tY+inVnb2FytykskjqGChguBqGknYc8Ej31K+M8MS5gkgfIWRGQkY1AMMZGa3ln3iRCtvwd+Ksgu4diMxyD36lb9i1cfzk3kPjUD6F9AIeGyvLHNLIXTQVbTp+kGzsOe2Peal9Zyz7wiG785N5D41yL6dg+sgEE5/+q2q/HUEYPKpvPq1DzndSNe9ICcA9pe4x+gsmBn6q1cfTuQycLvLd15xmQc/pRkSD4oK5/AOrG3tbtLwTSyOhZgrBMEsCMnA/SzUyv7RZo2jcZVlKnzwwwcVrLPvEiFRfg8cT7O4uohjvxI/9WxH+0q8vnJvIfGq+6H9XUPDpzcRzSuxQphgoGGIPgPSppUyz7wiG785N5D40+cm8h8a0qVN59WoKUpWVKUpQKUpQKUpQKUpQK0bnjVrG5jkuIUcc1aWNWGdxkE58RW9UQ6yLRE4ZfOoAaQIznxYqY0GfYFFI/okEHGrVyVS4gcgaiFljJCjmSAdh61jPSOy/O7b+ui/+VaPQa3U2FjIQNaQIFbxAZQGGfI4G3oKhHVZeyJHLEsLOkl8ySSfi9CKUB0spOo5wB9HG/POBWtY6lrVhlV1DKQysAQykEEHkQRsRX6jg8iDgkHB8RsR7a59xJHZ2vd0hY1VIwSAuokJGhPgCxUZ8KhXV5xBoL+84bLKJizm5ikBBD68GTGDgEgg4HIhqmtxYnnzpB2nY9tF2ucaO0TXny05znY1ku7yKJdUsiRrnGXZVGfLLEb7VXfWjwxyz38O09n8nkB8ez1Sah7AdLewNWp1l8QjvuFG7TBjXsQnpLIQ0voSo0pkciZBWox/hax341arpzcQDUMrmWMahyyu+49lfcnFrdX7Np4g/5BkQNvy7pOahPWJwgy8JguI9prRIpkYYyFCrrxnyADfUrhdM+LNPHZcat1GbbszNgjnIcmInyUjSRjlMPWkY2Wtn5VH2nZa07TGrRqGvT56eePWsNxxa3jYo88SMMEq0iAgHkSCds+Ga4XEuLE2d3xCA5xARAdj3UUsX/XZs+fZitTqkt1PCo3YammaVpS25kYyuhLk/S2AG9SuFpdcXcca63dET8pmULvy3JxWvb8ZtpGCJcQux5KssZJ9gBzVXdGbp/mvjFqSTFb9qsJJzhSJMqCd8DSD9atK6vBccK4dwtUKTy6Will0rEul37ySAk6j9HTgHf1GboWuG84nBCQJZooieWt0XPs1EV9XPEYY1DSSxorfRZnVQfYSd6gHXCpW3sVJLkXMYJ2yxCEHmcZPqa6/Rzj8d/dTRToYp7eQlLeTHdUbCXyd8nnyUEaeZYzXllpgrAgEbg7g1+0pWVKUpQKUpQKUpQKUpQKUpQKUpQKUpQKUpQKUpQK5XSjg5vLWS27TsxIAGbRqOAQdhqGDt611aUHN4HYG2to7cSq5iQIrlMbKMLqXWcn2Ee6uH0Z6KSWSSRw3cbdrIZTrt9RDnA7uJx5CumvRqIE6WYAvG+NsL2U/bqFAxgck25KoxuM1iteikSIYyxZWWNTthh2MaRoVZT3GGhW1DcMAfAAauPUpkt+Dugt1a5VxEzyPrj3mkk1kscSAKO+xAAIHuAGnx7oj295b3scwgkg2XEQbWM50udYyu7DAA2Y71v3PR9JCCzEnTbLnSuT8lm7ZT5d47EeXKsl5wXtJO07QjJiOnSCv4iQSR4Gdt9QPnqPLApf0fY4cWedpHR4pUEbJ2ZGFUMCC5kOchmzsPDlXD4n0Kjl4dHw1JuyiTSS2gMzEHUW+mAMsSTz512jwjKMhckGVZtlA76yLJht+8pKgEbbE+hGpcdGFcMGlc6iWJwB3jF2J2G2jT3tGPpd7NIn6OpaWwWFYXZZAECE40hl06d1LHGR61yLLopbx8ObhwP4tkdSxxqy5JL+0EjHsFbUvAFZZVLkCVAjYzgYAGQCT3sKBkYztnJArXn6KoySIZGxJrzsMjX230SeQ/HttvnA8zl/o6djYxRW6WwAMaRiPBxgoF0nPnkc/bXG4R0eks4mgtblVhLM0YkjMjxFjlgjCRQw8QGBweZNfs/Q6NtWZG7yOn0VO0nb6j6t/0iTB9nPJztR9HQs3biQhtbSY0rgFu3z6/9ofxxsNt2y56NSHojDFYSWMMmgShhJK41u5cYZj3l72MY8B5VqXHQOKXh8dg82TAcwzKml4zknJGs55kHceB5gGuxJ0bhaBbdslFZiMADCsGTsx+iI2MY/RA8RmsUvRlGk7TtXz3M8tyhjbLY55aIavMMw8QQv6U0OkHRGS8ht4pbsZgYP2nYjU7KNiw7XHLc4589q+uPdDvlN1DfR3HYTxDGtIs9p/SzJjTjIxvsSCTtjePRiPc6mDHmRtq7/aBWHioYsAvgrMvI117WEouknUcsc4A+kxbkNts489t8nJpM+FMkYOBqIJ8SBgE+gJOPtNfVKVlSlKUClKUClKUClKUClKUClKUClKUClKUClKUClKUClKUClKUClKUClKUClKUClKUClKUClKUClKUClKUClKUClKUClKUClKUClKUClKUClKUClKUClKUClKUClKUClKUClKUClKUClKUClKUClKUClKUClKUClKUH//Z">
            <a:extLst>
              <a:ext uri="{FF2B5EF4-FFF2-40B4-BE49-F238E27FC236}">
                <a16:creationId xmlns:a16="http://schemas.microsoft.com/office/drawing/2014/main" id="{9E9EA2B9-6786-5155-D7C2-BCCF5DCDF6CB}"/>
              </a:ext>
            </a:extLst>
          </p:cNvPr>
          <p:cNvSpPr>
            <a:spLocks noChangeAspect="1" noChangeArrowheads="1"/>
          </p:cNvSpPr>
          <p:nvPr/>
        </p:nvSpPr>
        <p:spPr bwMode="auto">
          <a:xfrm>
            <a:off x="155575" y="-2057400"/>
            <a:ext cx="6858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o-RO" altLang="en-US" sz="1800"/>
          </a:p>
        </p:txBody>
      </p:sp>
      <p:pic>
        <p:nvPicPr>
          <p:cNvPr id="70660" name="Picture 8" descr="http://www.olaalaa.com/wp-content/uploads/2013/03/funny-team-leader-project-manager-pictures-images-photos.jpg">
            <a:extLst>
              <a:ext uri="{FF2B5EF4-FFF2-40B4-BE49-F238E27FC236}">
                <a16:creationId xmlns:a16="http://schemas.microsoft.com/office/drawing/2014/main" id="{F109732A-C21A-EAED-4E00-53096BF56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714375"/>
            <a:ext cx="70485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2091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132DC-F0D4-7E23-68A6-9E5D390F5DB3}"/>
            </a:ext>
          </a:extLst>
        </p:cNvPr>
        <p:cNvGrpSpPr/>
        <p:nvPr/>
      </p:nvGrpSpPr>
      <p:grpSpPr>
        <a:xfrm>
          <a:off x="0" y="0"/>
          <a:ext cx="0" cy="0"/>
          <a:chOff x="0" y="0"/>
          <a:chExt cx="0" cy="0"/>
        </a:xfrm>
      </p:grpSpPr>
      <p:pic>
        <p:nvPicPr>
          <p:cNvPr id="71682" name="Picture 2" descr="http://3.bp.blogspot.com/-mllGUOV4df8/TZqjx7RXARI/AAAAAAAABUQ/V3zMMkFgSdc/s1600/mahabharat%2Bfunny%2Bworld%2Bcup%2Bcricket%2B2011.jpg">
            <a:extLst>
              <a:ext uri="{FF2B5EF4-FFF2-40B4-BE49-F238E27FC236}">
                <a16:creationId xmlns:a16="http://schemas.microsoft.com/office/drawing/2014/main" id="{95EB1474-DD53-1EB8-5CC3-EED2FF3C8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142875"/>
            <a:ext cx="9170988"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045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C782B-34AE-A481-9130-99A760CF60F4}"/>
            </a:ext>
          </a:extLst>
        </p:cNvPr>
        <p:cNvGrpSpPr/>
        <p:nvPr/>
      </p:nvGrpSpPr>
      <p:grpSpPr>
        <a:xfrm>
          <a:off x="0" y="0"/>
          <a:ext cx="0" cy="0"/>
          <a:chOff x="0" y="0"/>
          <a:chExt cx="0" cy="0"/>
        </a:xfrm>
      </p:grpSpPr>
      <p:sp>
        <p:nvSpPr>
          <p:cNvPr id="79874" name="Title 3">
            <a:extLst>
              <a:ext uri="{FF2B5EF4-FFF2-40B4-BE49-F238E27FC236}">
                <a16:creationId xmlns:a16="http://schemas.microsoft.com/office/drawing/2014/main" id="{4EACD6FC-9198-7CAB-A8A1-096CA994BE9B}"/>
              </a:ext>
            </a:extLst>
          </p:cNvPr>
          <p:cNvSpPr>
            <a:spLocks noGrp="1"/>
          </p:cNvSpPr>
          <p:nvPr>
            <p:ph type="title"/>
          </p:nvPr>
        </p:nvSpPr>
        <p:spPr/>
        <p:txBody>
          <a:bodyPr/>
          <a:lstStyle/>
          <a:p>
            <a:r>
              <a:rPr lang="en-US" altLang="en-US" sz="2400" b="1">
                <a:solidFill>
                  <a:srgbClr val="FF0000"/>
                </a:solidFill>
              </a:rPr>
              <a:t>THE ABSTRACT</a:t>
            </a:r>
            <a:endParaRPr lang="ro-RO" altLang="en-US" sz="2400" b="1">
              <a:solidFill>
                <a:srgbClr val="FF0000"/>
              </a:solidFill>
            </a:endParaRPr>
          </a:p>
        </p:txBody>
      </p:sp>
      <p:sp>
        <p:nvSpPr>
          <p:cNvPr id="79875" name="Content Placeholder 4">
            <a:extLst>
              <a:ext uri="{FF2B5EF4-FFF2-40B4-BE49-F238E27FC236}">
                <a16:creationId xmlns:a16="http://schemas.microsoft.com/office/drawing/2014/main" id="{9D65D631-8173-99A3-03C8-A615F18E3D6B}"/>
              </a:ext>
            </a:extLst>
          </p:cNvPr>
          <p:cNvSpPr>
            <a:spLocks noGrp="1"/>
          </p:cNvSpPr>
          <p:nvPr>
            <p:ph idx="1"/>
          </p:nvPr>
        </p:nvSpPr>
        <p:spPr>
          <a:xfrm>
            <a:off x="457200" y="1556792"/>
            <a:ext cx="8229600" cy="4525962"/>
          </a:xfrm>
        </p:spPr>
        <p:txBody>
          <a:bodyPr/>
          <a:lstStyle/>
          <a:p>
            <a:pPr lvl="1">
              <a:buFont typeface="Wingdings" panose="05000000000000000000" pitchFamily="2" charset="2"/>
              <a:buChar char="§"/>
            </a:pPr>
            <a:r>
              <a:rPr lang="en-US" altLang="en-US" dirty="0"/>
              <a:t>Introduction</a:t>
            </a:r>
          </a:p>
          <a:p>
            <a:pPr lvl="1">
              <a:buFont typeface="Wingdings" panose="05000000000000000000" pitchFamily="2" charset="2"/>
              <a:buNone/>
            </a:pPr>
            <a:endParaRPr lang="ro-RO" altLang="en-US" dirty="0"/>
          </a:p>
        </p:txBody>
      </p:sp>
      <p:sp>
        <p:nvSpPr>
          <p:cNvPr id="79876" name="Rectangle 3">
            <a:extLst>
              <a:ext uri="{FF2B5EF4-FFF2-40B4-BE49-F238E27FC236}">
                <a16:creationId xmlns:a16="http://schemas.microsoft.com/office/drawing/2014/main" id="{F152B581-0B82-6274-A3E3-2BBA9647F8AF}"/>
              </a:ext>
            </a:extLst>
          </p:cNvPr>
          <p:cNvSpPr>
            <a:spLocks noChangeArrowheads="1"/>
          </p:cNvSpPr>
          <p:nvPr/>
        </p:nvSpPr>
        <p:spPr bwMode="auto">
          <a:xfrm>
            <a:off x="1692275" y="1989138"/>
            <a:ext cx="6840538"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i="1"/>
              <a:t>What was being studied?</a:t>
            </a:r>
          </a:p>
          <a:p>
            <a:pPr eaLnBrk="1" hangingPunct="1">
              <a:spcBef>
                <a:spcPct val="0"/>
              </a:spcBef>
              <a:buFontTx/>
              <a:buNone/>
            </a:pPr>
            <a:endParaRPr lang="en-GB" altLang="en-US" sz="1800" b="1" i="1"/>
          </a:p>
          <a:p>
            <a:pPr eaLnBrk="1" hangingPunct="1">
              <a:spcBef>
                <a:spcPct val="0"/>
              </a:spcBef>
              <a:buFontTx/>
              <a:buNone/>
            </a:pPr>
            <a:r>
              <a:rPr lang="en-GB" altLang="en-US" sz="1800" b="1" i="1"/>
              <a:t>What was known  before this study?</a:t>
            </a:r>
            <a:r>
              <a:rPr lang="en-GB" altLang="en-US" sz="1800" b="1"/>
              <a:t> </a:t>
            </a:r>
          </a:p>
          <a:p>
            <a:pPr eaLnBrk="1" hangingPunct="1">
              <a:spcBef>
                <a:spcPct val="0"/>
              </a:spcBef>
              <a:buFontTx/>
              <a:buNone/>
            </a:pPr>
            <a:endParaRPr lang="en-GB" altLang="en-US" sz="1800" b="1"/>
          </a:p>
          <a:p>
            <a:pPr eaLnBrk="1" hangingPunct="1">
              <a:spcBef>
                <a:spcPct val="0"/>
              </a:spcBef>
              <a:buFontTx/>
              <a:buNone/>
            </a:pPr>
            <a:r>
              <a:rPr lang="en-GB" altLang="en-US" sz="1800" b="1" i="1"/>
              <a:t>Why was it an important question?</a:t>
            </a:r>
            <a:r>
              <a:rPr lang="en-GB" altLang="en-US" sz="1800" b="1"/>
              <a:t> </a:t>
            </a:r>
          </a:p>
          <a:p>
            <a:pPr eaLnBrk="1" hangingPunct="1">
              <a:spcBef>
                <a:spcPct val="0"/>
              </a:spcBef>
              <a:buFontTx/>
              <a:buNone/>
            </a:pPr>
            <a:endParaRPr lang="en-GB" altLang="en-US" sz="1800" b="1" i="1"/>
          </a:p>
          <a:p>
            <a:pPr eaLnBrk="1" hangingPunct="1">
              <a:spcBef>
                <a:spcPct val="0"/>
              </a:spcBef>
              <a:buFontTx/>
              <a:buNone/>
            </a:pPr>
            <a:r>
              <a:rPr lang="en-GB" altLang="en-US" sz="1800" b="1" i="1"/>
              <a:t>How will this study advance our knowledge?</a:t>
            </a:r>
            <a:endParaRPr lang="en-GB" altLang="en-US" sz="1800" b="1"/>
          </a:p>
          <a:p>
            <a:pPr eaLnBrk="1" hangingPunct="1">
              <a:spcBef>
                <a:spcPct val="0"/>
              </a:spcBef>
              <a:buFontTx/>
              <a:buNone/>
            </a:pPr>
            <a:endParaRPr lang="en-US" altLang="en-US" sz="1800" b="1">
              <a:solidFill>
                <a:srgbClr val="FF0000"/>
              </a:solidFill>
            </a:endParaRPr>
          </a:p>
          <a:p>
            <a:pPr eaLnBrk="1" hangingPunct="1">
              <a:spcBef>
                <a:spcPct val="0"/>
              </a:spcBef>
              <a:buFontTx/>
              <a:buNone/>
            </a:pPr>
            <a:r>
              <a:rPr lang="en-US" altLang="en-US" sz="1800" b="1">
                <a:solidFill>
                  <a:srgbClr val="FF0000"/>
                </a:solidFill>
              </a:rPr>
              <a:t>Present and past tense - </a:t>
            </a:r>
            <a:r>
              <a:rPr lang="en-GB" altLang="en-US" sz="1800" b="1"/>
              <a:t>the active voice </a:t>
            </a:r>
            <a:endParaRPr lang="ro-RO" altLang="en-US" sz="1800" b="1"/>
          </a:p>
        </p:txBody>
      </p:sp>
      <p:sp>
        <p:nvSpPr>
          <p:cNvPr id="79877" name="Rectangle 6">
            <a:extLst>
              <a:ext uri="{FF2B5EF4-FFF2-40B4-BE49-F238E27FC236}">
                <a16:creationId xmlns:a16="http://schemas.microsoft.com/office/drawing/2014/main" id="{0ADCE2D2-6FDB-43E1-DBDA-517A7E76415D}"/>
              </a:ext>
            </a:extLst>
          </p:cNvPr>
          <p:cNvSpPr>
            <a:spLocks noChangeArrowheads="1"/>
          </p:cNvSpPr>
          <p:nvPr/>
        </p:nvSpPr>
        <p:spPr bwMode="auto">
          <a:xfrm>
            <a:off x="684213" y="4941888"/>
            <a:ext cx="295751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800"/>
              <a:t>Aim of the study </a:t>
            </a:r>
          </a:p>
          <a:p>
            <a:pPr eaLnBrk="1" hangingPunct="1">
              <a:spcBef>
                <a:spcPct val="0"/>
              </a:spcBef>
              <a:buFontTx/>
              <a:buNone/>
            </a:pPr>
            <a:r>
              <a:rPr lang="en-US" altLang="en-US" sz="2800"/>
              <a:t>        </a:t>
            </a:r>
            <a:r>
              <a:rPr lang="en-US" altLang="en-US" sz="1800" b="1"/>
              <a:t>To prove that…..</a:t>
            </a:r>
            <a:r>
              <a:rPr lang="en-US" altLang="en-US" sz="2800"/>
              <a:t> </a:t>
            </a:r>
          </a:p>
          <a:p>
            <a:pPr eaLnBrk="1" hangingPunct="1">
              <a:spcBef>
                <a:spcPct val="0"/>
              </a:spcBef>
              <a:buFontTx/>
              <a:buNone/>
            </a:pPr>
            <a:r>
              <a:rPr lang="en-US" altLang="en-US" sz="2800"/>
              <a:t>        </a:t>
            </a:r>
            <a:r>
              <a:rPr lang="en-US" altLang="en-US" sz="1800" b="1"/>
              <a:t>To present….</a:t>
            </a:r>
            <a:endParaRPr lang="en-US" altLang="en-US" sz="2800"/>
          </a:p>
        </p:txBody>
      </p:sp>
    </p:spTree>
    <p:extLst>
      <p:ext uri="{BB962C8B-B14F-4D97-AF65-F5344CB8AC3E}">
        <p14:creationId xmlns:p14="http://schemas.microsoft.com/office/powerpoint/2010/main" val="2357966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20F0B-6EFF-AF36-721C-70D617FCCBA5}"/>
            </a:ext>
          </a:extLst>
        </p:cNvPr>
        <p:cNvGrpSpPr/>
        <p:nvPr/>
      </p:nvGrpSpPr>
      <p:grpSpPr>
        <a:xfrm>
          <a:off x="0" y="0"/>
          <a:ext cx="0" cy="0"/>
          <a:chOff x="0" y="0"/>
          <a:chExt cx="0" cy="0"/>
        </a:xfrm>
      </p:grpSpPr>
      <p:sp>
        <p:nvSpPr>
          <p:cNvPr id="80898" name="Title 3">
            <a:extLst>
              <a:ext uri="{FF2B5EF4-FFF2-40B4-BE49-F238E27FC236}">
                <a16:creationId xmlns:a16="http://schemas.microsoft.com/office/drawing/2014/main" id="{7ACEC4F9-6AB6-77B9-88DB-C469FBECBC3C}"/>
              </a:ext>
            </a:extLst>
          </p:cNvPr>
          <p:cNvSpPr>
            <a:spLocks noGrp="1"/>
          </p:cNvSpPr>
          <p:nvPr>
            <p:ph type="title"/>
          </p:nvPr>
        </p:nvSpPr>
        <p:spPr/>
        <p:txBody>
          <a:bodyPr/>
          <a:lstStyle/>
          <a:p>
            <a:r>
              <a:rPr lang="en-US" altLang="en-US" sz="2400" b="1">
                <a:solidFill>
                  <a:srgbClr val="FF0000"/>
                </a:solidFill>
              </a:rPr>
              <a:t>THE ABSTRACT</a:t>
            </a:r>
            <a:endParaRPr lang="ro-RO" altLang="en-US" sz="2400" b="1">
              <a:solidFill>
                <a:srgbClr val="FF0000"/>
              </a:solidFill>
            </a:endParaRPr>
          </a:p>
        </p:txBody>
      </p:sp>
      <p:sp>
        <p:nvSpPr>
          <p:cNvPr id="80899" name="Content Placeholder 4">
            <a:extLst>
              <a:ext uri="{FF2B5EF4-FFF2-40B4-BE49-F238E27FC236}">
                <a16:creationId xmlns:a16="http://schemas.microsoft.com/office/drawing/2014/main" id="{7253A59A-1328-5BEA-577C-695E421323AE}"/>
              </a:ext>
            </a:extLst>
          </p:cNvPr>
          <p:cNvSpPr>
            <a:spLocks noGrp="1"/>
          </p:cNvSpPr>
          <p:nvPr>
            <p:ph idx="1"/>
          </p:nvPr>
        </p:nvSpPr>
        <p:spPr>
          <a:xfrm>
            <a:off x="0" y="1607344"/>
            <a:ext cx="8229600" cy="4525962"/>
          </a:xfrm>
        </p:spPr>
        <p:txBody>
          <a:bodyPr/>
          <a:lstStyle/>
          <a:p>
            <a:pPr lvl="1">
              <a:buFont typeface="Wingdings" panose="05000000000000000000" pitchFamily="2" charset="2"/>
              <a:buChar char="§"/>
            </a:pPr>
            <a:r>
              <a:rPr lang="en-US" altLang="en-US" dirty="0"/>
              <a:t>Material and methods</a:t>
            </a:r>
          </a:p>
          <a:p>
            <a:pPr lvl="1">
              <a:buFont typeface="Wingdings" panose="05000000000000000000" pitchFamily="2" charset="2"/>
              <a:buChar char="§"/>
            </a:pPr>
            <a:endParaRPr lang="en-US" altLang="en-US" dirty="0"/>
          </a:p>
          <a:p>
            <a:pPr lvl="1">
              <a:buFont typeface="Wingdings" panose="05000000000000000000" pitchFamily="2" charset="2"/>
              <a:buChar char="§"/>
            </a:pPr>
            <a:endParaRPr lang="en-US" altLang="en-US" dirty="0"/>
          </a:p>
          <a:p>
            <a:pPr lvl="1">
              <a:buFont typeface="Wingdings" panose="05000000000000000000" pitchFamily="2" charset="2"/>
              <a:buChar char="§"/>
            </a:pPr>
            <a:endParaRPr lang="en-US" altLang="en-US" dirty="0"/>
          </a:p>
          <a:p>
            <a:pPr lvl="1">
              <a:buFont typeface="Wingdings" panose="05000000000000000000" pitchFamily="2" charset="2"/>
              <a:buChar char="§"/>
            </a:pPr>
            <a:endParaRPr lang="en-US" altLang="en-US" dirty="0"/>
          </a:p>
          <a:p>
            <a:pPr lvl="1">
              <a:buFont typeface="Wingdings" panose="05000000000000000000" pitchFamily="2" charset="2"/>
              <a:buChar char="§"/>
            </a:pPr>
            <a:endParaRPr lang="en-US" altLang="en-US" dirty="0"/>
          </a:p>
          <a:p>
            <a:pPr lvl="1">
              <a:buFont typeface="Wingdings" panose="05000000000000000000" pitchFamily="2" charset="2"/>
              <a:buChar char="§"/>
            </a:pPr>
            <a:endParaRPr lang="en-US" altLang="en-US" dirty="0"/>
          </a:p>
          <a:p>
            <a:pPr lvl="1">
              <a:buFont typeface="Wingdings" panose="05000000000000000000" pitchFamily="2" charset="2"/>
              <a:buNone/>
            </a:pPr>
            <a:endParaRPr lang="en-US" altLang="en-US" dirty="0"/>
          </a:p>
          <a:p>
            <a:pPr lvl="1">
              <a:buFont typeface="Wingdings" panose="05000000000000000000" pitchFamily="2" charset="2"/>
              <a:buChar char="§"/>
            </a:pPr>
            <a:r>
              <a:rPr lang="en-US" altLang="en-US" dirty="0"/>
              <a:t>Case presentation</a:t>
            </a:r>
          </a:p>
          <a:p>
            <a:pPr lvl="1"/>
            <a:endParaRPr lang="ro-RO" altLang="en-US" dirty="0"/>
          </a:p>
        </p:txBody>
      </p:sp>
      <p:sp>
        <p:nvSpPr>
          <p:cNvPr id="80900" name="Rectangle 3">
            <a:extLst>
              <a:ext uri="{FF2B5EF4-FFF2-40B4-BE49-F238E27FC236}">
                <a16:creationId xmlns:a16="http://schemas.microsoft.com/office/drawing/2014/main" id="{45AAF20B-3510-BE55-FF3C-AFE367FC0B9A}"/>
              </a:ext>
            </a:extLst>
          </p:cNvPr>
          <p:cNvSpPr>
            <a:spLocks noChangeArrowheads="1"/>
          </p:cNvSpPr>
          <p:nvPr/>
        </p:nvSpPr>
        <p:spPr bwMode="auto">
          <a:xfrm>
            <a:off x="2919413" y="2708275"/>
            <a:ext cx="3092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What did you do and how</a:t>
            </a:r>
            <a:r>
              <a:rPr lang="ro-RO" altLang="en-US" sz="1800" b="1"/>
              <a:t>?</a:t>
            </a:r>
            <a:endParaRPr lang="en-US" altLang="en-US" sz="1800" b="1"/>
          </a:p>
        </p:txBody>
      </p:sp>
      <p:sp>
        <p:nvSpPr>
          <p:cNvPr id="80901" name="Rectangle 6">
            <a:extLst>
              <a:ext uri="{FF2B5EF4-FFF2-40B4-BE49-F238E27FC236}">
                <a16:creationId xmlns:a16="http://schemas.microsoft.com/office/drawing/2014/main" id="{099B5E86-7870-36A4-13DA-F22148DE0D4B}"/>
              </a:ext>
            </a:extLst>
          </p:cNvPr>
          <p:cNvSpPr>
            <a:spLocks noChangeArrowheads="1"/>
          </p:cNvSpPr>
          <p:nvPr/>
        </p:nvSpPr>
        <p:spPr bwMode="auto">
          <a:xfrm>
            <a:off x="2916238" y="3141663"/>
            <a:ext cx="45720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t>Was the study original?</a:t>
            </a:r>
          </a:p>
          <a:p>
            <a:pPr eaLnBrk="1" hangingPunct="1">
              <a:spcBef>
                <a:spcPct val="0"/>
              </a:spcBef>
              <a:buFontTx/>
              <a:buNone/>
            </a:pPr>
            <a:endParaRPr lang="en-GB" altLang="en-US" sz="1800" b="1"/>
          </a:p>
          <a:p>
            <a:pPr eaLnBrk="1" hangingPunct="1">
              <a:spcBef>
                <a:spcPct val="0"/>
              </a:spcBef>
              <a:buFontTx/>
              <a:buNone/>
            </a:pPr>
            <a:r>
              <a:rPr lang="en-GB" altLang="en-US" sz="1800" b="1"/>
              <a:t>What is the study about?</a:t>
            </a:r>
          </a:p>
          <a:p>
            <a:pPr eaLnBrk="1" hangingPunct="1">
              <a:spcBef>
                <a:spcPct val="0"/>
              </a:spcBef>
              <a:buFontTx/>
              <a:buNone/>
            </a:pPr>
            <a:endParaRPr lang="en-GB" altLang="en-US" sz="1800" b="1"/>
          </a:p>
          <a:p>
            <a:pPr eaLnBrk="1" hangingPunct="1">
              <a:spcBef>
                <a:spcPct val="0"/>
              </a:spcBef>
              <a:buFontTx/>
              <a:buNone/>
            </a:pPr>
            <a:r>
              <a:rPr lang="en-GB" altLang="en-US" sz="1800" b="1"/>
              <a:t>Was the study well designed?</a:t>
            </a:r>
          </a:p>
          <a:p>
            <a:pPr eaLnBrk="1" hangingPunct="1">
              <a:spcBef>
                <a:spcPct val="0"/>
              </a:spcBef>
              <a:buFontTx/>
              <a:buNone/>
            </a:pPr>
            <a:endParaRPr lang="en-GB" altLang="en-US" sz="1800" b="1"/>
          </a:p>
          <a:p>
            <a:pPr eaLnBrk="1" hangingPunct="1">
              <a:spcBef>
                <a:spcPct val="0"/>
              </a:spcBef>
              <a:buFontTx/>
              <a:buNone/>
            </a:pPr>
            <a:r>
              <a:rPr lang="en-GB" altLang="en-US" sz="1800" b="1"/>
              <a:t>Were there adequate controls?</a:t>
            </a:r>
          </a:p>
        </p:txBody>
      </p:sp>
      <p:sp>
        <p:nvSpPr>
          <p:cNvPr id="80902" name="Rectangle 7">
            <a:extLst>
              <a:ext uri="{FF2B5EF4-FFF2-40B4-BE49-F238E27FC236}">
                <a16:creationId xmlns:a16="http://schemas.microsoft.com/office/drawing/2014/main" id="{17AA72E9-14C9-9B5E-37B7-0911188D43B5}"/>
              </a:ext>
            </a:extLst>
          </p:cNvPr>
          <p:cNvSpPr>
            <a:spLocks noChangeArrowheads="1"/>
          </p:cNvSpPr>
          <p:nvPr/>
        </p:nvSpPr>
        <p:spPr bwMode="auto">
          <a:xfrm>
            <a:off x="4500563" y="1909763"/>
            <a:ext cx="436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past tense – the active + passive voice</a:t>
            </a:r>
          </a:p>
        </p:txBody>
      </p:sp>
      <p:sp>
        <p:nvSpPr>
          <p:cNvPr id="80903" name="Rectangle 7">
            <a:extLst>
              <a:ext uri="{FF2B5EF4-FFF2-40B4-BE49-F238E27FC236}">
                <a16:creationId xmlns:a16="http://schemas.microsoft.com/office/drawing/2014/main" id="{6CE83EDD-695B-86E7-3466-0824FD9AF6B1}"/>
              </a:ext>
            </a:extLst>
          </p:cNvPr>
          <p:cNvSpPr>
            <a:spLocks noChangeArrowheads="1"/>
          </p:cNvSpPr>
          <p:nvPr/>
        </p:nvSpPr>
        <p:spPr bwMode="auto">
          <a:xfrm>
            <a:off x="4284663" y="5949950"/>
            <a:ext cx="436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past tense – the active + passive voice</a:t>
            </a:r>
          </a:p>
        </p:txBody>
      </p:sp>
    </p:spTree>
    <p:extLst>
      <p:ext uri="{BB962C8B-B14F-4D97-AF65-F5344CB8AC3E}">
        <p14:creationId xmlns:p14="http://schemas.microsoft.com/office/powerpoint/2010/main" val="2137350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F2CE8-EE3E-A8AA-9C0C-FCFD9B406DDC}"/>
            </a:ext>
          </a:extLst>
        </p:cNvPr>
        <p:cNvGrpSpPr/>
        <p:nvPr/>
      </p:nvGrpSpPr>
      <p:grpSpPr>
        <a:xfrm>
          <a:off x="0" y="0"/>
          <a:ext cx="0" cy="0"/>
          <a:chOff x="0" y="0"/>
          <a:chExt cx="0" cy="0"/>
        </a:xfrm>
      </p:grpSpPr>
      <p:sp>
        <p:nvSpPr>
          <p:cNvPr id="81922" name="Title 3">
            <a:extLst>
              <a:ext uri="{FF2B5EF4-FFF2-40B4-BE49-F238E27FC236}">
                <a16:creationId xmlns:a16="http://schemas.microsoft.com/office/drawing/2014/main" id="{DBAF5437-F4F6-D16E-6BE2-162C5CBB2879}"/>
              </a:ext>
            </a:extLst>
          </p:cNvPr>
          <p:cNvSpPr>
            <a:spLocks noGrp="1"/>
          </p:cNvSpPr>
          <p:nvPr>
            <p:ph type="title"/>
          </p:nvPr>
        </p:nvSpPr>
        <p:spPr/>
        <p:txBody>
          <a:bodyPr/>
          <a:lstStyle/>
          <a:p>
            <a:r>
              <a:rPr lang="en-US" altLang="en-US" sz="2400" b="1">
                <a:solidFill>
                  <a:srgbClr val="FF0000"/>
                </a:solidFill>
              </a:rPr>
              <a:t>THE ABSTRACT</a:t>
            </a:r>
            <a:endParaRPr lang="ro-RO" altLang="en-US" sz="2400" b="1">
              <a:solidFill>
                <a:srgbClr val="FF0000"/>
              </a:solidFill>
            </a:endParaRPr>
          </a:p>
        </p:txBody>
      </p:sp>
      <p:sp>
        <p:nvSpPr>
          <p:cNvPr id="81923" name="Content Placeholder 4">
            <a:extLst>
              <a:ext uri="{FF2B5EF4-FFF2-40B4-BE49-F238E27FC236}">
                <a16:creationId xmlns:a16="http://schemas.microsoft.com/office/drawing/2014/main" id="{0FC2F95C-69D4-46B3-385D-8873E334F0F4}"/>
              </a:ext>
            </a:extLst>
          </p:cNvPr>
          <p:cNvSpPr>
            <a:spLocks noGrp="1"/>
          </p:cNvSpPr>
          <p:nvPr>
            <p:ph idx="1"/>
          </p:nvPr>
        </p:nvSpPr>
        <p:spPr/>
        <p:txBody>
          <a:bodyPr/>
          <a:lstStyle/>
          <a:p>
            <a:pPr lvl="1">
              <a:buFont typeface="Wingdings" panose="05000000000000000000" pitchFamily="2" charset="2"/>
              <a:buChar char="§"/>
            </a:pPr>
            <a:r>
              <a:rPr lang="en-US" altLang="en-US"/>
              <a:t>Results</a:t>
            </a:r>
          </a:p>
          <a:p>
            <a:pPr lvl="1">
              <a:buFontTx/>
              <a:buNone/>
            </a:pPr>
            <a:endParaRPr lang="ro-RO" altLang="en-US"/>
          </a:p>
        </p:txBody>
      </p:sp>
      <p:sp>
        <p:nvSpPr>
          <p:cNvPr id="81924" name="Rectangle 3">
            <a:extLst>
              <a:ext uri="{FF2B5EF4-FFF2-40B4-BE49-F238E27FC236}">
                <a16:creationId xmlns:a16="http://schemas.microsoft.com/office/drawing/2014/main" id="{C3E0FEE5-E629-5A23-4F4A-F0F586A77AA4}"/>
              </a:ext>
            </a:extLst>
          </p:cNvPr>
          <p:cNvSpPr>
            <a:spLocks noChangeArrowheads="1"/>
          </p:cNvSpPr>
          <p:nvPr/>
        </p:nvSpPr>
        <p:spPr bwMode="auto">
          <a:xfrm>
            <a:off x="3306763" y="3244850"/>
            <a:ext cx="25082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What did you obtain</a:t>
            </a:r>
            <a:r>
              <a:rPr lang="ro-RO" altLang="en-US" sz="1800" b="1"/>
              <a:t>?</a:t>
            </a:r>
            <a:endParaRPr lang="en-US" altLang="en-US" sz="1800" b="1"/>
          </a:p>
          <a:p>
            <a:pPr eaLnBrk="1" hangingPunct="1">
              <a:spcBef>
                <a:spcPct val="0"/>
              </a:spcBef>
              <a:buFontTx/>
              <a:buNone/>
            </a:pPr>
            <a:r>
              <a:rPr lang="en-GB" altLang="en-US" sz="1800" b="1">
                <a:solidFill>
                  <a:srgbClr val="FF0000"/>
                </a:solidFill>
              </a:rPr>
              <a:t>past tense</a:t>
            </a:r>
          </a:p>
          <a:p>
            <a:pPr eaLnBrk="1" hangingPunct="1">
              <a:spcBef>
                <a:spcPct val="0"/>
              </a:spcBef>
              <a:buFontTx/>
              <a:buNone/>
            </a:pPr>
            <a:endParaRPr lang="en-US" altLang="en-US" sz="1800" b="1"/>
          </a:p>
          <a:p>
            <a:pPr eaLnBrk="1" hangingPunct="1">
              <a:spcBef>
                <a:spcPct val="0"/>
              </a:spcBef>
              <a:buFontTx/>
              <a:buNone/>
            </a:pPr>
            <a:endParaRPr lang="ro-RO" altLang="en-US" sz="1800" b="1"/>
          </a:p>
        </p:txBody>
      </p:sp>
      <p:sp>
        <p:nvSpPr>
          <p:cNvPr id="81925" name="Rectangle 6">
            <a:extLst>
              <a:ext uri="{FF2B5EF4-FFF2-40B4-BE49-F238E27FC236}">
                <a16:creationId xmlns:a16="http://schemas.microsoft.com/office/drawing/2014/main" id="{EFE34EFA-9CA4-F496-2BF2-3775561D96ED}"/>
              </a:ext>
            </a:extLst>
          </p:cNvPr>
          <p:cNvSpPr>
            <a:spLocks noChangeArrowheads="1"/>
          </p:cNvSpPr>
          <p:nvPr/>
        </p:nvSpPr>
        <p:spPr bwMode="auto">
          <a:xfrm>
            <a:off x="3348038" y="3933825"/>
            <a:ext cx="4572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t>without interpretation!!!!!!!!!!!!!!</a:t>
            </a:r>
          </a:p>
          <a:p>
            <a:pPr eaLnBrk="1" hangingPunct="1">
              <a:spcBef>
                <a:spcPct val="0"/>
              </a:spcBef>
              <a:buFontTx/>
              <a:buNone/>
            </a:pPr>
            <a:endParaRPr lang="en-GB" altLang="en-US" sz="1800" b="1"/>
          </a:p>
          <a:p>
            <a:pPr eaLnBrk="1" hangingPunct="1">
              <a:spcBef>
                <a:spcPct val="0"/>
              </a:spcBef>
              <a:buFontTx/>
              <a:buNone/>
            </a:pPr>
            <a:endParaRPr lang="en-GB" altLang="en-US" sz="1800" b="1"/>
          </a:p>
        </p:txBody>
      </p:sp>
    </p:spTree>
    <p:extLst>
      <p:ext uri="{BB962C8B-B14F-4D97-AF65-F5344CB8AC3E}">
        <p14:creationId xmlns:p14="http://schemas.microsoft.com/office/powerpoint/2010/main" val="3425912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7DFC8-C080-7441-FBB9-7457D2DA65DC}"/>
            </a:ext>
          </a:extLst>
        </p:cNvPr>
        <p:cNvGrpSpPr/>
        <p:nvPr/>
      </p:nvGrpSpPr>
      <p:grpSpPr>
        <a:xfrm>
          <a:off x="0" y="0"/>
          <a:ext cx="0" cy="0"/>
          <a:chOff x="0" y="0"/>
          <a:chExt cx="0" cy="0"/>
        </a:xfrm>
      </p:grpSpPr>
      <p:sp>
        <p:nvSpPr>
          <p:cNvPr id="82946" name="Title 3">
            <a:extLst>
              <a:ext uri="{FF2B5EF4-FFF2-40B4-BE49-F238E27FC236}">
                <a16:creationId xmlns:a16="http://schemas.microsoft.com/office/drawing/2014/main" id="{025546F1-E3FD-5720-1FE9-DB5A08C15025}"/>
              </a:ext>
            </a:extLst>
          </p:cNvPr>
          <p:cNvSpPr>
            <a:spLocks noGrp="1"/>
          </p:cNvSpPr>
          <p:nvPr>
            <p:ph type="title"/>
          </p:nvPr>
        </p:nvSpPr>
        <p:spPr/>
        <p:txBody>
          <a:bodyPr/>
          <a:lstStyle/>
          <a:p>
            <a:r>
              <a:rPr lang="en-US" altLang="en-US" sz="2400" b="1">
                <a:solidFill>
                  <a:srgbClr val="FF0000"/>
                </a:solidFill>
              </a:rPr>
              <a:t>THE ABSTRACT</a:t>
            </a:r>
            <a:endParaRPr lang="ro-RO" altLang="en-US" sz="2400" b="1">
              <a:solidFill>
                <a:srgbClr val="FF0000"/>
              </a:solidFill>
            </a:endParaRPr>
          </a:p>
        </p:txBody>
      </p:sp>
      <p:sp>
        <p:nvSpPr>
          <p:cNvPr id="82947" name="Content Placeholder 4">
            <a:extLst>
              <a:ext uri="{FF2B5EF4-FFF2-40B4-BE49-F238E27FC236}">
                <a16:creationId xmlns:a16="http://schemas.microsoft.com/office/drawing/2014/main" id="{AE3D1628-91C0-643A-BAF2-F690A2F67360}"/>
              </a:ext>
            </a:extLst>
          </p:cNvPr>
          <p:cNvSpPr>
            <a:spLocks noGrp="1"/>
          </p:cNvSpPr>
          <p:nvPr>
            <p:ph idx="1"/>
          </p:nvPr>
        </p:nvSpPr>
        <p:spPr/>
        <p:txBody>
          <a:bodyPr/>
          <a:lstStyle/>
          <a:p>
            <a:pPr lvl="1">
              <a:buFont typeface="Wingdings" panose="05000000000000000000" pitchFamily="2" charset="2"/>
              <a:buChar char="§"/>
            </a:pPr>
            <a:r>
              <a:rPr lang="en-US" altLang="en-US"/>
              <a:t>Conclusions</a:t>
            </a:r>
          </a:p>
          <a:p>
            <a:pPr lvl="1"/>
            <a:endParaRPr lang="ro-RO" altLang="en-US"/>
          </a:p>
        </p:txBody>
      </p:sp>
      <p:sp>
        <p:nvSpPr>
          <p:cNvPr id="82948" name="Rectangle 3">
            <a:extLst>
              <a:ext uri="{FF2B5EF4-FFF2-40B4-BE49-F238E27FC236}">
                <a16:creationId xmlns:a16="http://schemas.microsoft.com/office/drawing/2014/main" id="{81C09CE7-E693-06BB-81B0-FA8058B45DE9}"/>
              </a:ext>
            </a:extLst>
          </p:cNvPr>
          <p:cNvSpPr>
            <a:spLocks noChangeArrowheads="1"/>
          </p:cNvSpPr>
          <p:nvPr/>
        </p:nvSpPr>
        <p:spPr bwMode="auto">
          <a:xfrm>
            <a:off x="2568575" y="3244850"/>
            <a:ext cx="4006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rPr>
              <a:t>What means results you obtained</a:t>
            </a:r>
            <a:r>
              <a:rPr lang="ro-RO" altLang="en-US" sz="1800" b="1">
                <a:solidFill>
                  <a:srgbClr val="FF0000"/>
                </a:solidFill>
              </a:rPr>
              <a:t>?</a:t>
            </a:r>
            <a:endParaRPr lang="en-US" altLang="en-US" sz="1800" b="1">
              <a:solidFill>
                <a:srgbClr val="FF0000"/>
              </a:solidFill>
            </a:endParaRPr>
          </a:p>
        </p:txBody>
      </p:sp>
      <p:sp>
        <p:nvSpPr>
          <p:cNvPr id="82949" name="Rectangle 6">
            <a:extLst>
              <a:ext uri="{FF2B5EF4-FFF2-40B4-BE49-F238E27FC236}">
                <a16:creationId xmlns:a16="http://schemas.microsoft.com/office/drawing/2014/main" id="{51192DB3-837D-8E8D-5E26-2757A4C631A3}"/>
              </a:ext>
            </a:extLst>
          </p:cNvPr>
          <p:cNvSpPr>
            <a:spLocks noChangeArrowheads="1"/>
          </p:cNvSpPr>
          <p:nvPr/>
        </p:nvSpPr>
        <p:spPr bwMode="auto">
          <a:xfrm>
            <a:off x="2771775" y="3933825"/>
            <a:ext cx="173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a:solidFill>
                  <a:srgbClr val="FF0000"/>
                </a:solidFill>
              </a:rPr>
              <a:t>present  tense</a:t>
            </a:r>
          </a:p>
        </p:txBody>
      </p:sp>
    </p:spTree>
    <p:extLst>
      <p:ext uri="{BB962C8B-B14F-4D97-AF65-F5344CB8AC3E}">
        <p14:creationId xmlns:p14="http://schemas.microsoft.com/office/powerpoint/2010/main" val="3844297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C5BC4-0755-5DC3-8F90-DCFF713D5677}"/>
            </a:ext>
          </a:extLst>
        </p:cNvPr>
        <p:cNvGrpSpPr/>
        <p:nvPr/>
      </p:nvGrpSpPr>
      <p:grpSpPr>
        <a:xfrm>
          <a:off x="0" y="0"/>
          <a:ext cx="0" cy="0"/>
          <a:chOff x="0" y="0"/>
          <a:chExt cx="0" cy="0"/>
        </a:xfrm>
      </p:grpSpPr>
      <p:pic>
        <p:nvPicPr>
          <p:cNvPr id="78850" name="Picture 2" descr="http://static.themetapicture.com/media/funny-writing-rules-mistakes.jpg">
            <a:extLst>
              <a:ext uri="{FF2B5EF4-FFF2-40B4-BE49-F238E27FC236}">
                <a16:creationId xmlns:a16="http://schemas.microsoft.com/office/drawing/2014/main" id="{68F389E4-199A-DDAB-1954-C9FFEB3812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765175"/>
            <a:ext cx="3786187"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Picture 2" descr="http://i1.wp.com/www.eddiesnipes.com/wp-content/uploads/2011/07/commas-save-lives.jpg">
            <a:extLst>
              <a:ext uri="{FF2B5EF4-FFF2-40B4-BE49-F238E27FC236}">
                <a16:creationId xmlns:a16="http://schemas.microsoft.com/office/drawing/2014/main" id="{B65A2C8F-797C-66A2-F45E-382EE0B05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4813"/>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 Box 4">
            <a:extLst>
              <a:ext uri="{FF2B5EF4-FFF2-40B4-BE49-F238E27FC236}">
                <a16:creationId xmlns:a16="http://schemas.microsoft.com/office/drawing/2014/main" id="{F0571FEE-0D76-C2FB-B03C-D897E0029210}"/>
              </a:ext>
            </a:extLst>
          </p:cNvPr>
          <p:cNvSpPr txBox="1">
            <a:spLocks noChangeArrowheads="1"/>
          </p:cNvSpPr>
          <p:nvPr/>
        </p:nvSpPr>
        <p:spPr bwMode="auto">
          <a:xfrm>
            <a:off x="3832225" y="4981575"/>
            <a:ext cx="3722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solidFill>
                  <a:srgbClr val="9900FF"/>
                </a:solidFill>
              </a:rPr>
              <a:t>ABBREVIATIONS!!!!!</a:t>
            </a:r>
          </a:p>
        </p:txBody>
      </p:sp>
    </p:spTree>
    <p:extLst>
      <p:ext uri="{BB962C8B-B14F-4D97-AF65-F5344CB8AC3E}">
        <p14:creationId xmlns:p14="http://schemas.microsoft.com/office/powerpoint/2010/main" val="2169951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542B1BC-B7FE-81A2-FEF5-5D7B1480A710}"/>
              </a:ext>
            </a:extLst>
          </p:cNvPr>
          <p:cNvSpPr>
            <a:spLocks noGrp="1"/>
          </p:cNvSpPr>
          <p:nvPr>
            <p:ph type="title"/>
          </p:nvPr>
        </p:nvSpPr>
        <p:spPr>
          <a:xfrm>
            <a:off x="714375" y="642938"/>
            <a:ext cx="8229600" cy="1143000"/>
          </a:xfrm>
        </p:spPr>
        <p:txBody>
          <a:bodyPr/>
          <a:lstStyle/>
          <a:p>
            <a:r>
              <a:rPr lang="en-US" altLang="en-US" sz="2000"/>
              <a:t>CLASSIC  KAPOSI’S SARCOMA WITH FACE INVOLVEMENT IN AN IMMUNOCOMPETENT FEMALE PATIENT</a:t>
            </a:r>
            <a:br>
              <a:rPr lang="en-US" altLang="en-US"/>
            </a:br>
            <a:endParaRPr lang="ro-RO" altLang="en-US"/>
          </a:p>
        </p:txBody>
      </p:sp>
      <p:sp>
        <p:nvSpPr>
          <p:cNvPr id="9219" name="Content Placeholder 2">
            <a:extLst>
              <a:ext uri="{FF2B5EF4-FFF2-40B4-BE49-F238E27FC236}">
                <a16:creationId xmlns:a16="http://schemas.microsoft.com/office/drawing/2014/main" id="{98CC3A56-E1DD-0EDF-3806-4611C74B30A9}"/>
              </a:ext>
            </a:extLst>
          </p:cNvPr>
          <p:cNvSpPr>
            <a:spLocks noGrp="1"/>
          </p:cNvSpPr>
          <p:nvPr>
            <p:ph idx="1"/>
          </p:nvPr>
        </p:nvSpPr>
        <p:spPr>
          <a:xfrm>
            <a:off x="500063" y="3357563"/>
            <a:ext cx="8229600" cy="1614487"/>
          </a:xfrm>
        </p:spPr>
        <p:txBody>
          <a:bodyPr/>
          <a:lstStyle/>
          <a:p>
            <a:pPr>
              <a:buFontTx/>
              <a:buNone/>
            </a:pPr>
            <a:r>
              <a:rPr lang="ro-RO" altLang="en-US" i="1"/>
              <a:t>Dermato</a:t>
            </a:r>
            <a:r>
              <a:rPr lang="en-US" altLang="en-US" i="1"/>
              <a:t>venereology Department, xxxx</a:t>
            </a:r>
            <a:endParaRPr lang="ro-RO" altLang="en-US"/>
          </a:p>
          <a:p>
            <a:pPr>
              <a:buFontTx/>
              <a:buNone/>
            </a:pPr>
            <a:r>
              <a:rPr lang="en-US" altLang="en-US" i="1"/>
              <a:t>Department of Dermatology, yyyyy</a:t>
            </a:r>
            <a:endParaRPr lang="ro-RO" altLang="en-US"/>
          </a:p>
          <a:p>
            <a:endParaRPr lang="ro-RO"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a:extLst>
              <a:ext uri="{FF2B5EF4-FFF2-40B4-BE49-F238E27FC236}">
                <a16:creationId xmlns:a16="http://schemas.microsoft.com/office/drawing/2014/main" id="{9B1EE5EF-4C83-028F-5D6C-07AE06012306}"/>
              </a:ext>
            </a:extLst>
          </p:cNvPr>
          <p:cNvSpPr>
            <a:spLocks noGrp="1"/>
          </p:cNvSpPr>
          <p:nvPr>
            <p:ph idx="1"/>
          </p:nvPr>
        </p:nvSpPr>
        <p:spPr>
          <a:xfrm>
            <a:off x="571500" y="1000125"/>
            <a:ext cx="8229600" cy="4525963"/>
          </a:xfrm>
        </p:spPr>
        <p:txBody>
          <a:bodyPr/>
          <a:lstStyle/>
          <a:p>
            <a:pPr>
              <a:buFontTx/>
              <a:buNone/>
            </a:pPr>
            <a:r>
              <a:rPr lang="en-US" altLang="en-US" b="1" dirty="0"/>
              <a:t>  Introduction: </a:t>
            </a:r>
            <a:r>
              <a:rPr lang="en-US" altLang="en-US" dirty="0"/>
              <a:t>Kaposi’s sarcoma is a malignant proliferation of the conjunctive tissue, developed from vascular endothelial cells. The typical patient with classic KS is a male in his sixties, with tumors on the distal portions of the lower extremities. </a:t>
            </a:r>
            <a:endParaRPr lang="ro-RO"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E58AABD-8C6A-178D-8EC0-A19ED3C70A4B}"/>
              </a:ext>
            </a:extLst>
          </p:cNvPr>
          <p:cNvSpPr>
            <a:spLocks noGrp="1"/>
          </p:cNvSpPr>
          <p:nvPr>
            <p:ph type="title"/>
          </p:nvPr>
        </p:nvSpPr>
        <p:spPr/>
        <p:txBody>
          <a:bodyPr/>
          <a:lstStyle/>
          <a:p>
            <a:endParaRPr lang="ro-RO" altLang="en-US"/>
          </a:p>
        </p:txBody>
      </p:sp>
      <p:sp>
        <p:nvSpPr>
          <p:cNvPr id="11267" name="Content Placeholder 2">
            <a:extLst>
              <a:ext uri="{FF2B5EF4-FFF2-40B4-BE49-F238E27FC236}">
                <a16:creationId xmlns:a16="http://schemas.microsoft.com/office/drawing/2014/main" id="{E5636A59-D54D-5E52-4472-D768F50CDFBB}"/>
              </a:ext>
            </a:extLst>
          </p:cNvPr>
          <p:cNvSpPr>
            <a:spLocks noGrp="1"/>
          </p:cNvSpPr>
          <p:nvPr>
            <p:ph idx="1"/>
          </p:nvPr>
        </p:nvSpPr>
        <p:spPr/>
        <p:txBody>
          <a:bodyPr/>
          <a:lstStyle/>
          <a:p>
            <a:pPr>
              <a:buFontTx/>
              <a:buNone/>
            </a:pPr>
            <a:r>
              <a:rPr lang="en-US" altLang="en-US" sz="2000">
                <a:solidFill>
                  <a:srgbClr val="FF0000"/>
                </a:solidFill>
              </a:rPr>
              <a:t>     Prima fraza este total incorecta – greseala datorata neincluderii patologului in echipa – trimis la o revista, ar fi fost respins doar dupa citirea acestei fraze deoarece tesutul conjunctiv prolifereaza in tumori ale tesutului conjunctiv iar Kaposi nu este inclusa in aceasta categorie. In plus, pacientul acesta clasic era descris in 1968 de Moritz Kaposi, in prezent e mai degraba imunocompromis, independent de varsta</a:t>
            </a:r>
            <a:endParaRPr lang="ro-RO" altLang="en-US" sz="2000">
              <a:solidFill>
                <a:srgbClr val="FF0000"/>
              </a:solidFill>
            </a:endParaRPr>
          </a:p>
          <a:p>
            <a:endParaRPr lang="ro-RO"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B4F01-B3D6-07A3-1649-C071A839F98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736221-0F66-1D2F-1294-DA29FA8E2D68}"/>
              </a:ext>
            </a:extLst>
          </p:cNvPr>
          <p:cNvSpPr>
            <a:spLocks noGrp="1"/>
          </p:cNvSpPr>
          <p:nvPr>
            <p:ph idx="1"/>
          </p:nvPr>
        </p:nvSpPr>
        <p:spPr>
          <a:xfrm>
            <a:off x="395536" y="548680"/>
            <a:ext cx="8507288" cy="4525963"/>
          </a:xfrm>
        </p:spPr>
        <p:txBody>
          <a:bodyPr/>
          <a:lstStyle/>
          <a:p>
            <a:pPr marL="0" indent="0" algn="just">
              <a:buNone/>
            </a:pPr>
            <a:r>
              <a:rPr lang="en-US" sz="2000" b="1"/>
              <a:t>Copii, am o solie pentru voi. Vă </a:t>
            </a:r>
            <a:r>
              <a:rPr lang="ro-RO" sz="2000" b="1"/>
              <a:t>clădiți</a:t>
            </a:r>
            <a:r>
              <a:rPr lang="en-US" sz="2000" b="1"/>
              <a:t> acum </a:t>
            </a:r>
            <a:r>
              <a:rPr lang="ro-RO" sz="2000" b="1"/>
              <a:t>drumul</a:t>
            </a:r>
            <a:r>
              <a:rPr lang="en-US" sz="2000" b="1"/>
              <a:t> vostru </a:t>
            </a:r>
            <a:r>
              <a:rPr lang="ro-RO" sz="2000" b="1"/>
              <a:t>profesional</a:t>
            </a:r>
            <a:r>
              <a:rPr lang="en-US" sz="2000" b="1"/>
              <a:t>, iar felul în care v</a:t>
            </a:r>
            <a:r>
              <a:rPr lang="ro-RO" sz="2000" b="1"/>
              <a:t>i-l</a:t>
            </a:r>
            <a:r>
              <a:rPr lang="en-US" sz="2000" b="1"/>
              <a:t> clădiți </a:t>
            </a:r>
            <a:r>
              <a:rPr lang="ro-RO" sz="2000" b="1"/>
              <a:t>reflectă relația voastră cu</a:t>
            </a:r>
            <a:r>
              <a:rPr lang="en-US" sz="2000" b="1"/>
              <a:t> Dumnezeu</a:t>
            </a:r>
            <a:r>
              <a:rPr lang="en-US" sz="2000"/>
              <a:t>....</a:t>
            </a:r>
            <a:endParaRPr lang="ro-RO" sz="2000"/>
          </a:p>
          <a:p>
            <a:pPr marL="0" indent="0" algn="just">
              <a:buNone/>
            </a:pPr>
            <a:endParaRPr lang="ro-RO" sz="2000"/>
          </a:p>
          <a:p>
            <a:pPr marL="0" indent="0" algn="just">
              <a:buNone/>
            </a:pPr>
            <a:r>
              <a:rPr lang="en-US" sz="2000"/>
              <a:t>.... </a:t>
            </a:r>
            <a:r>
              <a:rPr lang="ro-RO" sz="2000"/>
              <a:t>Materiile pe care voi le studiați vă îmbogățesc creierul, dar dacă informația acumulată nu geenrează curiozitate și dorință de aprofundare</a:t>
            </a:r>
            <a:r>
              <a:rPr lang="en-US" sz="2000"/>
              <a:t>, </a:t>
            </a:r>
            <a:r>
              <a:rPr lang="ro-RO" sz="2000"/>
              <a:t>va rămâne o materie aprofundată</a:t>
            </a:r>
            <a:r>
              <a:rPr lang="en-US" sz="2000"/>
              <a:t> doar de dragul istorisirii relatate</a:t>
            </a:r>
            <a:r>
              <a:rPr lang="ro-RO" sz="2000"/>
              <a:t> și din dorința de a mai promova un examen</a:t>
            </a:r>
            <a:r>
              <a:rPr lang="en-US" sz="2000"/>
              <a:t>. </a:t>
            </a:r>
            <a:endParaRPr lang="ro-RO" sz="2000"/>
          </a:p>
          <a:p>
            <a:pPr marL="0" indent="0" algn="just">
              <a:buNone/>
            </a:pPr>
            <a:endParaRPr lang="ro-RO" sz="2000"/>
          </a:p>
          <a:p>
            <a:pPr marL="0" indent="0" algn="just">
              <a:buNone/>
            </a:pPr>
            <a:r>
              <a:rPr lang="en-US" sz="2000"/>
              <a:t>Dacă ați culege din </a:t>
            </a:r>
            <a:r>
              <a:rPr lang="ro-RO" sz="2000"/>
              <a:t>timpul facultății roade c</a:t>
            </a:r>
            <a:r>
              <a:rPr lang="en-US" sz="2000"/>
              <a:t>e ce v-ar fi de folos în formarea </a:t>
            </a:r>
            <a:r>
              <a:rPr lang="ro-RO" sz="2000"/>
              <a:t>profesională în paralel cu cea a </a:t>
            </a:r>
            <a:r>
              <a:rPr lang="en-US" sz="2000"/>
              <a:t>caracterului, s-ar putea spune că dobândiți </a:t>
            </a:r>
            <a:r>
              <a:rPr lang="ro-RO" sz="2000"/>
              <a:t>esența pregătirii profesionale</a:t>
            </a:r>
            <a:r>
              <a:rPr lang="en-US" sz="2000"/>
              <a:t>. Însă, atunci când luați cărțile și le citiți pagină cu pagină, cu atenție, vă întrebați: </a:t>
            </a:r>
            <a:r>
              <a:rPr lang="en-US" sz="2000" b="1"/>
              <a:t>Care este obiectivul meu când citesc această carte? Caut eu să dobândesc o cunoaștere reală? Nu vă puteți forma un caracter drept, punând la temelie lemne, fân și paie.</a:t>
            </a:r>
          </a:p>
        </p:txBody>
      </p:sp>
    </p:spTree>
    <p:extLst>
      <p:ext uri="{BB962C8B-B14F-4D97-AF65-F5344CB8AC3E}">
        <p14:creationId xmlns:p14="http://schemas.microsoft.com/office/powerpoint/2010/main" val="1570907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a:extLst>
              <a:ext uri="{FF2B5EF4-FFF2-40B4-BE49-F238E27FC236}">
                <a16:creationId xmlns:a16="http://schemas.microsoft.com/office/drawing/2014/main" id="{1E839D57-007B-7D81-E9B2-D956D1E5F931}"/>
              </a:ext>
            </a:extLst>
          </p:cNvPr>
          <p:cNvSpPr>
            <a:spLocks noGrp="1"/>
          </p:cNvSpPr>
          <p:nvPr>
            <p:ph idx="1"/>
          </p:nvPr>
        </p:nvSpPr>
        <p:spPr>
          <a:xfrm>
            <a:off x="500063" y="642938"/>
            <a:ext cx="8229600" cy="4525962"/>
          </a:xfrm>
        </p:spPr>
        <p:txBody>
          <a:bodyPr/>
          <a:lstStyle/>
          <a:p>
            <a:pPr>
              <a:buFontTx/>
              <a:buNone/>
            </a:pPr>
            <a:r>
              <a:rPr lang="en-US" altLang="en-US" b="1" dirty="0"/>
              <a:t>Case report:</a:t>
            </a:r>
            <a:r>
              <a:rPr lang="en-US" altLang="en-US" dirty="0"/>
              <a:t> We present the case of a 73 </a:t>
            </a:r>
            <a:r>
              <a:rPr lang="en-US" altLang="en-US" dirty="0" err="1"/>
              <a:t>y.o</a:t>
            </a:r>
            <a:r>
              <a:rPr lang="en-US" altLang="en-US" dirty="0"/>
              <a:t> female patient which was admitted for bluish red plaques, at the anterior side of the thighs. The patient presents 2 similar lesions at the upper lip and left check, dating from 6 months ago. The result of the histopathology exam was Kaposi’s sarcoma. The laboratory work up was normal, including anti HIV 1 &amp; 2 Ac. </a:t>
            </a:r>
            <a:endParaRPr lang="ro-RO" altLang="en-US" dirty="0">
              <a:solidFill>
                <a:srgbClr val="FF0000"/>
              </a:solidFill>
            </a:endParaRPr>
          </a:p>
          <a:p>
            <a:endParaRPr lang="ro-RO"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AF82ECB1-E006-3BA2-DA3C-982CFB92674F}"/>
              </a:ext>
            </a:extLst>
          </p:cNvPr>
          <p:cNvSpPr>
            <a:spLocks noGrp="1"/>
          </p:cNvSpPr>
          <p:nvPr>
            <p:ph idx="1"/>
          </p:nvPr>
        </p:nvSpPr>
        <p:spPr>
          <a:xfrm>
            <a:off x="500063" y="642938"/>
            <a:ext cx="8229600" cy="4525962"/>
          </a:xfrm>
        </p:spPr>
        <p:txBody>
          <a:bodyPr/>
          <a:lstStyle/>
          <a:p>
            <a:pPr>
              <a:buFontTx/>
              <a:buNone/>
            </a:pPr>
            <a:r>
              <a:rPr lang="en-US" altLang="en-US" b="1"/>
              <a:t>Case report:</a:t>
            </a:r>
            <a:r>
              <a:rPr lang="en-US" altLang="en-US"/>
              <a:t> </a:t>
            </a:r>
            <a:r>
              <a:rPr lang="en-US" altLang="en-US">
                <a:solidFill>
                  <a:srgbClr val="FF0000"/>
                </a:solidFill>
              </a:rPr>
              <a:t>We present the case of </a:t>
            </a:r>
            <a:r>
              <a:rPr lang="en-US" altLang="en-US"/>
              <a:t>a 73 y.o </a:t>
            </a:r>
            <a:r>
              <a:rPr lang="en-US" altLang="en-US">
                <a:solidFill>
                  <a:srgbClr val="FF0000"/>
                </a:solidFill>
              </a:rPr>
              <a:t>( nu se indica folosirea acestei prescurtari) </a:t>
            </a:r>
            <a:r>
              <a:rPr lang="en-US" altLang="en-US"/>
              <a:t>female patient which was admitted for bluish red plaques, at the anterior side of the thighs. The patient presents 2 similar lesions at the upper lip and left check, dating from 6 months ago. The result of the histopathology exam was Kaposi’s sarcoma. The laboratory work up was normal, including anti HIV 1 &amp; 2 Ac. </a:t>
            </a:r>
            <a:r>
              <a:rPr lang="en-US" altLang="en-US">
                <a:solidFill>
                  <a:srgbClr val="FF0000"/>
                </a:solidFill>
              </a:rPr>
              <a:t>Este necesar sa mentionati si ce terapie a primit si daca mai traieste sau nu.</a:t>
            </a:r>
            <a:endParaRPr lang="ro-RO" altLang="en-US">
              <a:solidFill>
                <a:srgbClr val="FF0000"/>
              </a:solidFill>
            </a:endParaRPr>
          </a:p>
          <a:p>
            <a:endParaRPr lang="ro-RO"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60B4BF7-0EA7-99C2-CDCC-F94217D9B1F7}"/>
              </a:ext>
            </a:extLst>
          </p:cNvPr>
          <p:cNvSpPr>
            <a:spLocks noGrp="1"/>
          </p:cNvSpPr>
          <p:nvPr>
            <p:ph type="title"/>
          </p:nvPr>
        </p:nvSpPr>
        <p:spPr/>
        <p:txBody>
          <a:bodyPr/>
          <a:lstStyle/>
          <a:p>
            <a:endParaRPr lang="ro-RO" altLang="en-US"/>
          </a:p>
        </p:txBody>
      </p:sp>
      <p:sp>
        <p:nvSpPr>
          <p:cNvPr id="14339" name="Content Placeholder 2">
            <a:extLst>
              <a:ext uri="{FF2B5EF4-FFF2-40B4-BE49-F238E27FC236}">
                <a16:creationId xmlns:a16="http://schemas.microsoft.com/office/drawing/2014/main" id="{47CB15AD-03A6-DD2A-6DD2-2662A1DE0F4D}"/>
              </a:ext>
            </a:extLst>
          </p:cNvPr>
          <p:cNvSpPr>
            <a:spLocks noGrp="1"/>
          </p:cNvSpPr>
          <p:nvPr>
            <p:ph idx="1"/>
          </p:nvPr>
        </p:nvSpPr>
        <p:spPr/>
        <p:txBody>
          <a:bodyPr/>
          <a:lstStyle/>
          <a:p>
            <a:r>
              <a:rPr lang="en-US" altLang="en-US" b="1">
                <a:solidFill>
                  <a:srgbClr val="FF0000"/>
                </a:solidFill>
              </a:rPr>
              <a:t>Discussions:</a:t>
            </a:r>
            <a:r>
              <a:rPr lang="en-US" altLang="en-US"/>
              <a:t>Classic Kaposi’s sarcoma usually runs a rather prolonged benign course and patients may sometimes live with slowly progressive disease for decades. Lesions involving the face and the mucosa are characteristic for AIDS – related KS. </a:t>
            </a:r>
            <a:endParaRPr lang="ro-RO" altLang="en-US"/>
          </a:p>
          <a:p>
            <a:endParaRPr lang="ro-RO"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EDC2DD8-534A-2A8B-D27D-3AF1EAD43F29}"/>
              </a:ext>
            </a:extLst>
          </p:cNvPr>
          <p:cNvSpPr>
            <a:spLocks noGrp="1"/>
          </p:cNvSpPr>
          <p:nvPr>
            <p:ph type="title"/>
          </p:nvPr>
        </p:nvSpPr>
        <p:spPr/>
        <p:txBody>
          <a:bodyPr/>
          <a:lstStyle/>
          <a:p>
            <a:endParaRPr lang="ro-RO" altLang="en-US"/>
          </a:p>
        </p:txBody>
      </p:sp>
      <p:sp>
        <p:nvSpPr>
          <p:cNvPr id="15363" name="Content Placeholder 2">
            <a:extLst>
              <a:ext uri="{FF2B5EF4-FFF2-40B4-BE49-F238E27FC236}">
                <a16:creationId xmlns:a16="http://schemas.microsoft.com/office/drawing/2014/main" id="{D5D8DDE9-FDAD-4A23-AB44-C85E322A255E}"/>
              </a:ext>
            </a:extLst>
          </p:cNvPr>
          <p:cNvSpPr>
            <a:spLocks noGrp="1"/>
          </p:cNvSpPr>
          <p:nvPr>
            <p:ph idx="1"/>
          </p:nvPr>
        </p:nvSpPr>
        <p:spPr/>
        <p:txBody>
          <a:bodyPr/>
          <a:lstStyle/>
          <a:p>
            <a:r>
              <a:rPr lang="en-US" altLang="en-US" b="1"/>
              <a:t>Conclusion:</a:t>
            </a:r>
            <a:r>
              <a:rPr lang="en-US" altLang="en-US"/>
              <a:t>  Although in the classical form of Kaposi’s sarcoma the lesions involve the limbs, some patients also present face involvement.</a:t>
            </a:r>
          </a:p>
          <a:p>
            <a:pPr>
              <a:buFontTx/>
              <a:buNone/>
            </a:pPr>
            <a:endParaRPr lang="en-US" altLang="en-US" b="1"/>
          </a:p>
          <a:p>
            <a:pPr>
              <a:buFontTx/>
              <a:buNone/>
            </a:pPr>
            <a:endParaRPr lang="en-US" altLang="en-US" b="1"/>
          </a:p>
          <a:p>
            <a:pPr>
              <a:buFontTx/>
              <a:buNone/>
            </a:pPr>
            <a:r>
              <a:rPr lang="en-US" altLang="en-US" b="1"/>
              <a:t>Key words:</a:t>
            </a:r>
            <a:r>
              <a:rPr lang="en-US" altLang="en-US"/>
              <a:t>Kaposi’s sarcoma – classical form, face involvement</a:t>
            </a:r>
            <a:endParaRPr lang="ro-RO" altLang="en-US"/>
          </a:p>
          <a:p>
            <a:endParaRPr lang="ro-RO" altLang="en-US"/>
          </a:p>
          <a:p>
            <a:endParaRPr lang="ro-RO"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a:extLst>
              <a:ext uri="{FF2B5EF4-FFF2-40B4-BE49-F238E27FC236}">
                <a16:creationId xmlns:a16="http://schemas.microsoft.com/office/drawing/2014/main" id="{478E474F-2717-1E0B-7163-290EC7672651}"/>
              </a:ext>
            </a:extLst>
          </p:cNvPr>
          <p:cNvSpPr>
            <a:spLocks noGrp="1"/>
          </p:cNvSpPr>
          <p:nvPr>
            <p:ph idx="1"/>
          </p:nvPr>
        </p:nvSpPr>
        <p:spPr>
          <a:xfrm>
            <a:off x="571500" y="357188"/>
            <a:ext cx="8229600" cy="4525962"/>
          </a:xfrm>
        </p:spPr>
        <p:txBody>
          <a:bodyPr/>
          <a:lstStyle/>
          <a:p>
            <a:pPr>
              <a:buFontTx/>
              <a:buNone/>
            </a:pPr>
            <a:r>
              <a:rPr lang="en-US" altLang="en-US"/>
              <a:t>  </a:t>
            </a:r>
            <a:r>
              <a:rPr lang="en-US" altLang="en-US">
                <a:solidFill>
                  <a:srgbClr val="FF0000"/>
                </a:solidFill>
              </a:rPr>
              <a:t>Concluzia nu este potrivita pentru ca si limbs erau interesate. </a:t>
            </a:r>
            <a:r>
              <a:rPr lang="en-US" altLang="en-US"/>
              <a:t>Pentru publicare, este necesar sa gasiti ceva foarte particular, altfel, un sarcom Kaposi e foarte greu acceptabil. Se preteaza pentru o revista de derma, daca aveti fotografii ale pacientei.</a:t>
            </a:r>
          </a:p>
          <a:p>
            <a:pPr>
              <a:buFontTx/>
              <a:buNone/>
            </a:pPr>
            <a:endParaRPr lang="en-US" altLang="en-US"/>
          </a:p>
          <a:p>
            <a:pPr>
              <a:buFontTx/>
              <a:buNone/>
            </a:pPr>
            <a:r>
              <a:rPr lang="en-US" altLang="en-US" b="1"/>
              <a:t>Key words: </a:t>
            </a:r>
            <a:r>
              <a:rPr lang="en-US" altLang="en-US"/>
              <a:t>In Keywords se utilizeaza doar termeni din </a:t>
            </a:r>
            <a:r>
              <a:rPr lang="en-US" altLang="en-US">
                <a:solidFill>
                  <a:srgbClr val="FF0000"/>
                </a:solidFill>
              </a:rPr>
              <a:t>Index Medicus</a:t>
            </a:r>
            <a:r>
              <a:rPr lang="ro-RO" altLang="en-US">
                <a:solidFill>
                  <a:srgbClr val="FF0000"/>
                </a:solidFill>
              </a:rPr>
              <a:t> (MeSH)</a:t>
            </a:r>
            <a:r>
              <a:rPr lang="en-US" altLang="en-US"/>
              <a:t>!!!</a:t>
            </a:r>
            <a:endParaRPr lang="ro-RO" altLang="en-US"/>
          </a:p>
          <a:p>
            <a:pPr>
              <a:buFontTx/>
              <a:buNone/>
            </a:pPr>
            <a:endParaRPr lang="ro-RO"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F88E2-83BE-461B-B0DD-7A1298801256}"/>
            </a:ext>
          </a:extLst>
        </p:cNvPr>
        <p:cNvGrpSpPr/>
        <p:nvPr/>
      </p:nvGrpSpPr>
      <p:grpSpPr>
        <a:xfrm>
          <a:off x="0" y="0"/>
          <a:ext cx="0" cy="0"/>
          <a:chOff x="0" y="0"/>
          <a:chExt cx="0" cy="0"/>
        </a:xfrm>
      </p:grpSpPr>
      <p:sp>
        <p:nvSpPr>
          <p:cNvPr id="95234" name="Rectangle 2">
            <a:extLst>
              <a:ext uri="{FF2B5EF4-FFF2-40B4-BE49-F238E27FC236}">
                <a16:creationId xmlns:a16="http://schemas.microsoft.com/office/drawing/2014/main" id="{6BDAED81-DA08-B77C-484E-25C3D154808A}"/>
              </a:ext>
            </a:extLst>
          </p:cNvPr>
          <p:cNvSpPr>
            <a:spLocks noGrp="1" noChangeArrowheads="1"/>
          </p:cNvSpPr>
          <p:nvPr>
            <p:ph type="title"/>
          </p:nvPr>
        </p:nvSpPr>
        <p:spPr/>
        <p:txBody>
          <a:bodyPr/>
          <a:lstStyle/>
          <a:p>
            <a:pPr eaLnBrk="1" hangingPunct="1"/>
            <a:r>
              <a:rPr lang="en-US" altLang="en-US">
                <a:solidFill>
                  <a:srgbClr val="FF0000"/>
                </a:solidFill>
              </a:rPr>
              <a:t>Keywords</a:t>
            </a:r>
          </a:p>
        </p:txBody>
      </p:sp>
      <p:sp>
        <p:nvSpPr>
          <p:cNvPr id="95235" name="Rectangle 3">
            <a:extLst>
              <a:ext uri="{FF2B5EF4-FFF2-40B4-BE49-F238E27FC236}">
                <a16:creationId xmlns:a16="http://schemas.microsoft.com/office/drawing/2014/main" id="{153A8F80-C231-BB2B-671B-9E748D24EDD5}"/>
              </a:ext>
            </a:extLst>
          </p:cNvPr>
          <p:cNvSpPr>
            <a:spLocks noGrp="1" noChangeArrowheads="1"/>
          </p:cNvSpPr>
          <p:nvPr>
            <p:ph type="body" sz="half" idx="1"/>
          </p:nvPr>
        </p:nvSpPr>
        <p:spPr>
          <a:xfrm>
            <a:off x="685800" y="1849438"/>
            <a:ext cx="3808413" cy="4114800"/>
          </a:xfrm>
        </p:spPr>
        <p:txBody>
          <a:bodyPr/>
          <a:lstStyle/>
          <a:p>
            <a:pPr eaLnBrk="1" hangingPunct="1"/>
            <a:r>
              <a:rPr lang="en-US" altLang="en-US" sz="2400"/>
              <a:t>Don’t write formal</a:t>
            </a:r>
            <a:endParaRPr lang="ro-RO" altLang="en-US" sz="2400"/>
          </a:p>
          <a:p>
            <a:pPr eaLnBrk="1" hangingPunct="1"/>
            <a:r>
              <a:rPr lang="en-US" altLang="en-US" sz="2400"/>
              <a:t>Useful to index the article and to search data</a:t>
            </a:r>
            <a:endParaRPr lang="ro-RO" altLang="en-US" sz="2400"/>
          </a:p>
          <a:p>
            <a:pPr eaLnBrk="1" hangingPunct="1"/>
            <a:r>
              <a:rPr lang="en-US" altLang="en-US" sz="2400"/>
              <a:t>Must clearly reflect the topic of the article</a:t>
            </a:r>
          </a:p>
        </p:txBody>
      </p:sp>
      <p:sp>
        <p:nvSpPr>
          <p:cNvPr id="95236" name="Rectangle 2">
            <a:extLst>
              <a:ext uri="{FF2B5EF4-FFF2-40B4-BE49-F238E27FC236}">
                <a16:creationId xmlns:a16="http://schemas.microsoft.com/office/drawing/2014/main" id="{896C5756-B035-2C5E-5CA0-AFF948D671AA}"/>
              </a:ext>
            </a:extLst>
          </p:cNvPr>
          <p:cNvSpPr>
            <a:spLocks noChangeArrowheads="1"/>
          </p:cNvSpPr>
          <p:nvPr/>
        </p:nvSpPr>
        <p:spPr bwMode="auto">
          <a:xfrm>
            <a:off x="4994275" y="1374775"/>
            <a:ext cx="37274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FF0000"/>
                </a:solidFill>
              </a:rPr>
              <a:t>Title:</a:t>
            </a:r>
          </a:p>
          <a:p>
            <a:pPr eaLnBrk="1" hangingPunct="1">
              <a:spcBef>
                <a:spcPct val="0"/>
              </a:spcBef>
              <a:buFontTx/>
              <a:buNone/>
            </a:pPr>
            <a:r>
              <a:rPr lang="en-US" altLang="en-US" sz="1800"/>
              <a:t>Endoglin (CD105) expression in human renal cell carcinoma (BJU Intern, 2006, 97: 706)</a:t>
            </a:r>
          </a:p>
          <a:p>
            <a:pPr eaLnBrk="1" hangingPunct="1">
              <a:spcBef>
                <a:spcPct val="0"/>
              </a:spcBef>
              <a:buFontTx/>
              <a:buNone/>
            </a:pPr>
            <a:r>
              <a:rPr lang="en-US" altLang="en-US" sz="1800">
                <a:solidFill>
                  <a:srgbClr val="FF0000"/>
                </a:solidFill>
              </a:rPr>
              <a:t>Key words - Index Medicus</a:t>
            </a:r>
          </a:p>
          <a:p>
            <a:pPr eaLnBrk="1" hangingPunct="1">
              <a:spcBef>
                <a:spcPct val="0"/>
              </a:spcBef>
              <a:buFontTx/>
              <a:buNone/>
            </a:pPr>
            <a:r>
              <a:rPr lang="en-US" altLang="en-US" sz="1800"/>
              <a:t>Endoglin</a:t>
            </a:r>
          </a:p>
          <a:p>
            <a:pPr eaLnBrk="1" hangingPunct="1">
              <a:spcBef>
                <a:spcPct val="0"/>
              </a:spcBef>
              <a:buFontTx/>
              <a:buNone/>
            </a:pPr>
            <a:r>
              <a:rPr lang="en-US" altLang="en-US" sz="1800"/>
              <a:t>Renal cell carcinoma</a:t>
            </a:r>
          </a:p>
          <a:p>
            <a:pPr eaLnBrk="1" hangingPunct="1">
              <a:spcBef>
                <a:spcPct val="0"/>
              </a:spcBef>
              <a:buFontTx/>
              <a:buNone/>
            </a:pPr>
            <a:r>
              <a:rPr lang="en-US" altLang="en-US" sz="1800"/>
              <a:t>Stage</a:t>
            </a:r>
          </a:p>
          <a:p>
            <a:pPr eaLnBrk="1" hangingPunct="1">
              <a:spcBef>
                <a:spcPct val="0"/>
              </a:spcBef>
              <a:buFontTx/>
              <a:buNone/>
            </a:pPr>
            <a:r>
              <a:rPr lang="en-US" altLang="en-US" sz="1800"/>
              <a:t>Nuclear grade</a:t>
            </a:r>
          </a:p>
          <a:p>
            <a:pPr eaLnBrk="1" hangingPunct="1">
              <a:spcBef>
                <a:spcPct val="0"/>
              </a:spcBef>
              <a:buFontTx/>
              <a:buNone/>
            </a:pPr>
            <a:r>
              <a:rPr lang="en-US" altLang="en-US" sz="1800"/>
              <a:t>Angiogenesis</a:t>
            </a:r>
          </a:p>
          <a:p>
            <a:pPr eaLnBrk="1" hangingPunct="1">
              <a:spcBef>
                <a:spcPct val="0"/>
              </a:spcBef>
              <a:buFontTx/>
              <a:buNone/>
            </a:pPr>
            <a:r>
              <a:rPr lang="en-US" altLang="en-US" sz="1800"/>
              <a:t>Prognosis </a:t>
            </a:r>
          </a:p>
        </p:txBody>
      </p:sp>
      <p:pic>
        <p:nvPicPr>
          <p:cNvPr id="95237" name="Picture 7" descr="http://melbourneseoco.files.wordpress.com/2012/12/keywords.png?w=300&amp;h=200">
            <a:extLst>
              <a:ext uri="{FF2B5EF4-FFF2-40B4-BE49-F238E27FC236}">
                <a16:creationId xmlns:a16="http://schemas.microsoft.com/office/drawing/2014/main" id="{2A1D83BF-5EB7-BCFB-2504-7BE4C85C8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6563" y="0"/>
            <a:ext cx="2143125" cy="14287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95238" name="Picture 9" descr="https://encrypted-tbn0.gstatic.com/images?q=tbn:ANd9GcSEAhMtvNiG89Hrk395uQ5NUBOq1j_sl6wFDNzfRtVzv6NpD1-n4Q">
            <a:extLst>
              <a:ext uri="{FF2B5EF4-FFF2-40B4-BE49-F238E27FC236}">
                <a16:creationId xmlns:a16="http://schemas.microsoft.com/office/drawing/2014/main" id="{49A596AE-6A58-D0C5-F0D7-0EDB45586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4714875"/>
            <a:ext cx="3157537"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701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http://www.funnyphotos.net.au/images/famous-quotes-from-einstein-not-everything-that-co1.jpg">
            <a:extLst>
              <a:ext uri="{FF2B5EF4-FFF2-40B4-BE49-F238E27FC236}">
                <a16:creationId xmlns:a16="http://schemas.microsoft.com/office/drawing/2014/main" id="{2547CA44-9F47-2EA1-D6EB-54F7C635D80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85750" y="357188"/>
            <a:ext cx="4038600" cy="3944937"/>
          </a:xfrm>
          <a:noFill/>
        </p:spPr>
      </p:pic>
      <p:pic>
        <p:nvPicPr>
          <p:cNvPr id="17411" name="Picture 3" descr="C:\Documents and Settings\user\Desktop\funny pictures\4pgvy.jpg">
            <a:extLst>
              <a:ext uri="{FF2B5EF4-FFF2-40B4-BE49-F238E27FC236}">
                <a16:creationId xmlns:a16="http://schemas.microsoft.com/office/drawing/2014/main" id="{39FDE44D-FC4C-4CE2-4CEF-9E2C6EEFBFA1}"/>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929188" y="3643313"/>
            <a:ext cx="4038600" cy="3028950"/>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10" descr="http://www.pak101.com/funnypictures/Baby/2012/11/8/funny_thinking_BABY_ujgox_Pak101%28dot%29com.jpg">
            <a:extLst>
              <a:ext uri="{FF2B5EF4-FFF2-40B4-BE49-F238E27FC236}">
                <a16:creationId xmlns:a16="http://schemas.microsoft.com/office/drawing/2014/main" id="{57324096-54B0-0C4B-B31D-581137DDF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6313" y="642938"/>
            <a:ext cx="413385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2" descr="http://www.funnyjunksite.com/pictures/wp-content/uploads/2012/06/Thinking-Of-You.jpg">
            <a:extLst>
              <a:ext uri="{FF2B5EF4-FFF2-40B4-BE49-F238E27FC236}">
                <a16:creationId xmlns:a16="http://schemas.microsoft.com/office/drawing/2014/main" id="{9FB37B0B-1815-2282-4CF5-C2FD41C1F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01" t="17188" r="5681" b="1563"/>
          <a:stretch>
            <a:fillRect/>
          </a:stretch>
        </p:blipFill>
        <p:spPr bwMode="auto">
          <a:xfrm>
            <a:off x="285750" y="214313"/>
            <a:ext cx="2786063"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09F0D-3D7F-C370-CF96-A492B56EFA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F1D7F2-0F1B-DAB4-F230-ACC957438412}"/>
              </a:ext>
            </a:extLst>
          </p:cNvPr>
          <p:cNvSpPr>
            <a:spLocks noGrp="1"/>
          </p:cNvSpPr>
          <p:nvPr>
            <p:ph type="title"/>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ro-RO" sz="2800" b="1" dirty="0">
                <a:solidFill>
                  <a:srgbClr val="FF0000"/>
                </a:solidFill>
              </a:rPr>
              <a:t>Reguli impuse de un congres medical</a:t>
            </a:r>
            <a:br>
              <a:rPr lang="ro-RO" sz="2800" b="1" dirty="0">
                <a:solidFill>
                  <a:srgbClr val="FF0000"/>
                </a:solidFill>
              </a:rPr>
            </a:br>
            <a:r>
              <a:rPr kumimoji="0" lang="en-US" sz="2000" b="1" i="0" u="none" strike="noStrike" kern="0" cap="none" spc="0" normalizeH="0" baseline="0" noProof="0" dirty="0" err="1">
                <a:ln>
                  <a:noFill/>
                </a:ln>
                <a:solidFill>
                  <a:srgbClr val="000000"/>
                </a:solidFill>
                <a:effectLst/>
                <a:uLnTx/>
                <a:uFillTx/>
                <a:latin typeface="Arial"/>
                <a:ea typeface="+mn-ea"/>
                <a:cs typeface="+mn-cs"/>
              </a:rPr>
              <a:t>Congresul</a:t>
            </a:r>
            <a:r>
              <a:rPr kumimoji="0" lang="en-US" sz="2000" b="1" i="0" u="none" strike="noStrike" kern="0" cap="none" spc="0" normalizeH="0" baseline="0" noProof="0" dirty="0">
                <a:ln>
                  <a:noFill/>
                </a:ln>
                <a:solidFill>
                  <a:srgbClr val="000000"/>
                </a:solidFill>
                <a:effectLst/>
                <a:uLnTx/>
                <a:uFillTx/>
                <a:latin typeface="Arial"/>
                <a:ea typeface="+mn-ea"/>
                <a:cs typeface="+mn-cs"/>
              </a:rPr>
              <a:t> </a:t>
            </a:r>
            <a:r>
              <a:rPr kumimoji="0" lang="ro-RO" sz="2000" b="1" i="0" u="none" strike="noStrike" kern="0" cap="none" spc="0" normalizeH="0" baseline="0" noProof="0" dirty="0">
                <a:ln>
                  <a:noFill/>
                </a:ln>
                <a:solidFill>
                  <a:srgbClr val="000000"/>
                </a:solidFill>
                <a:effectLst/>
                <a:uLnTx/>
                <a:uFillTx/>
                <a:latin typeface="Arial"/>
                <a:ea typeface="+mn-ea"/>
                <a:cs typeface="+mn-cs"/>
              </a:rPr>
              <a:t>Medical AMICUS al Studenților și Rezidenților</a:t>
            </a:r>
            <a:br>
              <a:rPr kumimoji="0" lang="ro-RO" sz="2000" b="1" i="0" u="none" strike="noStrike" kern="0" cap="none" spc="0" normalizeH="0" baseline="0" noProof="0" dirty="0">
                <a:ln>
                  <a:noFill/>
                </a:ln>
                <a:solidFill>
                  <a:srgbClr val="000000"/>
                </a:solidFill>
                <a:effectLst/>
                <a:uLnTx/>
                <a:uFillTx/>
                <a:latin typeface="Arial"/>
                <a:ea typeface="+mn-ea"/>
                <a:cs typeface="+mn-cs"/>
              </a:rPr>
            </a:br>
            <a:endParaRPr lang="en-US" sz="2800" dirty="0">
              <a:solidFill>
                <a:srgbClr val="FF0000"/>
              </a:solidFill>
            </a:endParaRPr>
          </a:p>
        </p:txBody>
      </p:sp>
      <p:sp>
        <p:nvSpPr>
          <p:cNvPr id="3" name="Content Placeholder 2">
            <a:extLst>
              <a:ext uri="{FF2B5EF4-FFF2-40B4-BE49-F238E27FC236}">
                <a16:creationId xmlns:a16="http://schemas.microsoft.com/office/drawing/2014/main" id="{C7AE78EF-F2C6-11A9-FE40-CF57D92F4F58}"/>
              </a:ext>
            </a:extLst>
          </p:cNvPr>
          <p:cNvSpPr>
            <a:spLocks noGrp="1"/>
          </p:cNvSpPr>
          <p:nvPr>
            <p:ph idx="1"/>
          </p:nvPr>
        </p:nvSpPr>
        <p:spPr>
          <a:xfrm>
            <a:off x="457200" y="2636912"/>
            <a:ext cx="8229600" cy="2836912"/>
          </a:xfrm>
        </p:spPr>
        <p:txBody>
          <a:bodyPr/>
          <a:lstStyle/>
          <a:p>
            <a:pPr marL="0" indent="0">
              <a:buNone/>
            </a:pPr>
            <a:r>
              <a:rPr lang="ro-RO" sz="2000" dirty="0"/>
              <a:t>7. Redactarea abstractului e partea cea mai ușoară.....urmează redactarea </a:t>
            </a:r>
            <a:r>
              <a:rPr lang="ro-RO" sz="2000" dirty="0" err="1"/>
              <a:t>power</a:t>
            </a:r>
            <a:r>
              <a:rPr lang="ro-RO" sz="2000" dirty="0"/>
              <a:t>-</a:t>
            </a:r>
            <a:r>
              <a:rPr lang="ro-RO" sz="2000" dirty="0" err="1"/>
              <a:t>point</a:t>
            </a:r>
            <a:r>
              <a:rPr lang="ro-RO" sz="2000" dirty="0"/>
              <a:t>-ului....și prezentarea orală în fața unor specialiști în domeniu.</a:t>
            </a:r>
            <a:endParaRPr lang="en-US" sz="1100" dirty="0"/>
          </a:p>
          <a:p>
            <a:pPr marL="0" indent="0">
              <a:buNone/>
            </a:pPr>
            <a:endParaRPr lang="en-US" sz="2000" dirty="0"/>
          </a:p>
          <a:p>
            <a:pPr marL="0" indent="0">
              <a:buNone/>
            </a:pPr>
            <a:endParaRPr lang="ro-RO" sz="2000" dirty="0"/>
          </a:p>
          <a:p>
            <a:pPr marL="0" indent="0">
              <a:buNone/>
            </a:pPr>
            <a:endParaRPr lang="ro-RO" sz="2000" dirty="0"/>
          </a:p>
          <a:p>
            <a:pPr marL="0" indent="0">
              <a:buNone/>
            </a:pPr>
            <a:endParaRPr lang="en-US" sz="2000" dirty="0"/>
          </a:p>
          <a:p>
            <a:pPr marL="0" indent="0">
              <a:buNone/>
            </a:pPr>
            <a:endParaRPr lang="ro-RO" sz="2000" dirty="0"/>
          </a:p>
          <a:p>
            <a:pPr marL="457200" indent="-457200">
              <a:buAutoNum type="arabicPeriod"/>
            </a:pPr>
            <a:endParaRPr lang="ro-RO" sz="2000" dirty="0"/>
          </a:p>
          <a:p>
            <a:pPr marL="0" indent="0">
              <a:buNone/>
            </a:pPr>
            <a:endParaRPr lang="en-US" sz="2000" dirty="0"/>
          </a:p>
          <a:p>
            <a:pPr marL="457200" indent="-457200">
              <a:buAutoNum type="arabicPeriod"/>
            </a:pPr>
            <a:endParaRPr lang="en-US" sz="2000" dirty="0"/>
          </a:p>
        </p:txBody>
      </p:sp>
      <p:pic>
        <p:nvPicPr>
          <p:cNvPr id="8" name="Picture 7">
            <a:extLst>
              <a:ext uri="{FF2B5EF4-FFF2-40B4-BE49-F238E27FC236}">
                <a16:creationId xmlns:a16="http://schemas.microsoft.com/office/drawing/2014/main" id="{6CD071CB-8323-CAC0-57B3-71721E7738D9}"/>
              </a:ext>
            </a:extLst>
          </p:cNvPr>
          <p:cNvPicPr>
            <a:picLocks noChangeAspect="1"/>
          </p:cNvPicPr>
          <p:nvPr/>
        </p:nvPicPr>
        <p:blipFill>
          <a:blip r:embed="rId2"/>
          <a:stretch>
            <a:fillRect/>
          </a:stretch>
        </p:blipFill>
        <p:spPr>
          <a:xfrm>
            <a:off x="5076056" y="3949662"/>
            <a:ext cx="2859272" cy="2633700"/>
          </a:xfrm>
          <a:prstGeom prst="rect">
            <a:avLst/>
          </a:prstGeom>
        </p:spPr>
      </p:pic>
    </p:spTree>
    <p:extLst>
      <p:ext uri="{BB962C8B-B14F-4D97-AF65-F5344CB8AC3E}">
        <p14:creationId xmlns:p14="http://schemas.microsoft.com/office/powerpoint/2010/main" val="2944545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http://xaxor.com/images/52589999999/animal-pictures-040.jpg">
            <a:extLst>
              <a:ext uri="{FF2B5EF4-FFF2-40B4-BE49-F238E27FC236}">
                <a16:creationId xmlns:a16="http://schemas.microsoft.com/office/drawing/2014/main" id="{C3BA2D08-E4DB-725C-B496-ECDA34D2E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500063"/>
            <a:ext cx="76962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00BE5-1D46-0E34-3EC1-A72FADD15F09}"/>
              </a:ext>
            </a:extLst>
          </p:cNvPr>
          <p:cNvSpPr>
            <a:spLocks noGrp="1"/>
          </p:cNvSpPr>
          <p:nvPr>
            <p:ph idx="1"/>
          </p:nvPr>
        </p:nvSpPr>
        <p:spPr>
          <a:xfrm>
            <a:off x="395536" y="1166018"/>
            <a:ext cx="8229600" cy="4525963"/>
          </a:xfrm>
        </p:spPr>
        <p:txBody>
          <a:bodyPr/>
          <a:lstStyle/>
          <a:p>
            <a:pPr algn="just"/>
            <a:r>
              <a:rPr lang="ro-RO" sz="2000"/>
              <a:t>Un cadru medical creștin are obligația morală de a da pacientului tot ce a acumulat în anii de studiu, de</a:t>
            </a:r>
            <a:r>
              <a:rPr lang="ro-RO" sz="2000" b="1"/>
              <a:t> a disemina </a:t>
            </a:r>
            <a:r>
              <a:rPr lang="ro-RO" sz="2000"/>
              <a:t>informația acumulată, de </a:t>
            </a:r>
            <a:r>
              <a:rPr lang="ro-RO" sz="2000" b="1"/>
              <a:t>a educa </a:t>
            </a:r>
            <a:r>
              <a:rPr lang="ro-RO" sz="2000"/>
              <a:t>populația non-medicală și de a deveni </a:t>
            </a:r>
            <a:r>
              <a:rPr lang="ro-RO" sz="2000" b="1"/>
              <a:t>vârf de lance ...poate ”pentru o perioadă ca aceasta”....</a:t>
            </a:r>
          </a:p>
          <a:p>
            <a:pPr algn="just"/>
            <a:endParaRPr lang="ro-RO" sz="2000" b="1"/>
          </a:p>
          <a:p>
            <a:pPr algn="just"/>
            <a:endParaRPr lang="ro-RO" sz="2000" b="1"/>
          </a:p>
        </p:txBody>
      </p:sp>
    </p:spTree>
    <p:extLst>
      <p:ext uri="{BB962C8B-B14F-4D97-AF65-F5344CB8AC3E}">
        <p14:creationId xmlns:p14="http://schemas.microsoft.com/office/powerpoint/2010/main" val="2759763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3166F-A502-A8FF-5968-D60201049B10}"/>
            </a:ext>
          </a:extLst>
        </p:cNvPr>
        <p:cNvGrpSpPr/>
        <p:nvPr/>
      </p:nvGrpSpPr>
      <p:grpSpPr>
        <a:xfrm>
          <a:off x="0" y="0"/>
          <a:ext cx="0" cy="0"/>
          <a:chOff x="0" y="0"/>
          <a:chExt cx="0" cy="0"/>
        </a:xfrm>
      </p:grpSpPr>
      <p:sp>
        <p:nvSpPr>
          <p:cNvPr id="165890" name="Title 1">
            <a:extLst>
              <a:ext uri="{FF2B5EF4-FFF2-40B4-BE49-F238E27FC236}">
                <a16:creationId xmlns:a16="http://schemas.microsoft.com/office/drawing/2014/main" id="{F4002BB1-88B3-56E0-9D37-F173319CBE2D}"/>
              </a:ext>
            </a:extLst>
          </p:cNvPr>
          <p:cNvSpPr>
            <a:spLocks noGrp="1"/>
          </p:cNvSpPr>
          <p:nvPr>
            <p:ph type="title"/>
          </p:nvPr>
        </p:nvSpPr>
        <p:spPr/>
        <p:txBody>
          <a:bodyPr/>
          <a:lstStyle/>
          <a:p>
            <a:endParaRPr lang="ro-RO" altLang="en-US"/>
          </a:p>
        </p:txBody>
      </p:sp>
      <p:pic>
        <p:nvPicPr>
          <p:cNvPr id="165891" name="Picture 2" descr="C:\Documents and Settings\user\Desktop\funny pictures\Richard Nixon Ghandi Quote post.jpg">
            <a:extLst>
              <a:ext uri="{FF2B5EF4-FFF2-40B4-BE49-F238E27FC236}">
                <a16:creationId xmlns:a16="http://schemas.microsoft.com/office/drawing/2014/main" id="{C56022CA-C8FF-18EE-4BB9-150F591A4E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697038"/>
            <a:ext cx="8229600" cy="4332287"/>
          </a:xfrm>
          <a:noFill/>
        </p:spPr>
      </p:pic>
    </p:spTree>
    <p:extLst>
      <p:ext uri="{BB962C8B-B14F-4D97-AF65-F5344CB8AC3E}">
        <p14:creationId xmlns:p14="http://schemas.microsoft.com/office/powerpoint/2010/main" val="323452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2D8557-70DF-1B3A-8E06-ACEA1500A9E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B8F47-FDA0-65A3-6696-001E3C23504D}"/>
              </a:ext>
            </a:extLst>
          </p:cNvPr>
          <p:cNvSpPr>
            <a:spLocks noGrp="1"/>
          </p:cNvSpPr>
          <p:nvPr>
            <p:ph idx="1"/>
          </p:nvPr>
        </p:nvSpPr>
        <p:spPr>
          <a:xfrm>
            <a:off x="582702" y="593514"/>
            <a:ext cx="3917289" cy="4779702"/>
          </a:xfrm>
        </p:spPr>
        <p:txBody>
          <a:bodyPr anchor="t">
            <a:normAutofit/>
          </a:bodyPr>
          <a:lstStyle/>
          <a:p>
            <a:pPr marL="0" indent="0">
              <a:lnSpc>
                <a:spcPct val="90000"/>
              </a:lnSpc>
              <a:buNone/>
            </a:pPr>
            <a:endParaRPr lang="ro-RO" sz="1600" b="1"/>
          </a:p>
          <a:p>
            <a:pPr>
              <a:lnSpc>
                <a:spcPct val="90000"/>
              </a:lnSpc>
            </a:pPr>
            <a:endParaRPr lang="ro-RO" sz="1600" b="1"/>
          </a:p>
          <a:p>
            <a:pPr marL="0" indent="0">
              <a:lnSpc>
                <a:spcPct val="90000"/>
              </a:lnSpc>
              <a:buNone/>
            </a:pPr>
            <a:r>
              <a:rPr lang="ro-RO" sz="1600" b="1"/>
              <a:t>De ce să particip la acest congres? </a:t>
            </a:r>
            <a:r>
              <a:rPr lang="ro-RO" sz="1600" i="1"/>
              <a:t>Rezident vs. student</a:t>
            </a:r>
            <a:endParaRPr lang="ro-RO" sz="1600"/>
          </a:p>
          <a:p>
            <a:pPr marL="0" indent="0">
              <a:lnSpc>
                <a:spcPct val="90000"/>
              </a:lnSpc>
              <a:buNone/>
            </a:pPr>
            <a:endParaRPr lang="ro-RO" sz="1600" b="1"/>
          </a:p>
          <a:p>
            <a:pPr marL="0" indent="0">
              <a:lnSpc>
                <a:spcPct val="90000"/>
              </a:lnSpc>
              <a:buNone/>
            </a:pPr>
            <a:r>
              <a:rPr lang="ro-RO" sz="1600" b="1"/>
              <a:t>Cum m-ar putea ajuta un congres în cariera mea profesională? </a:t>
            </a:r>
            <a:endParaRPr lang="ro-RO" sz="1600" i="1"/>
          </a:p>
          <a:p>
            <a:pPr marL="0" indent="0">
              <a:lnSpc>
                <a:spcPct val="90000"/>
              </a:lnSpc>
              <a:buNone/>
            </a:pPr>
            <a:endParaRPr lang="ro-RO" sz="1600" b="1"/>
          </a:p>
          <a:p>
            <a:pPr marL="0" indent="0">
              <a:lnSpc>
                <a:spcPct val="90000"/>
              </a:lnSpc>
              <a:buNone/>
            </a:pPr>
            <a:r>
              <a:rPr lang="ro-RO" sz="1600" b="1"/>
              <a:t>De ce să particip cu lucrare și nu ca simplu spectator?</a:t>
            </a:r>
          </a:p>
          <a:p>
            <a:pPr marL="0" indent="0">
              <a:lnSpc>
                <a:spcPct val="90000"/>
              </a:lnSpc>
              <a:buNone/>
            </a:pPr>
            <a:endParaRPr lang="ro-RO" sz="1600" b="1"/>
          </a:p>
          <a:p>
            <a:pPr marL="0" indent="0">
              <a:lnSpc>
                <a:spcPct val="90000"/>
              </a:lnSpc>
              <a:buNone/>
            </a:pPr>
            <a:r>
              <a:rPr lang="ro-RO" sz="1600" b="1"/>
              <a:t>Care sunt beneficiile pe termen lung și scurt?</a:t>
            </a:r>
          </a:p>
          <a:p>
            <a:pPr marL="0" indent="0">
              <a:lnSpc>
                <a:spcPct val="90000"/>
              </a:lnSpc>
              <a:buNone/>
            </a:pPr>
            <a:endParaRPr lang="ro-RO" sz="1600" b="1"/>
          </a:p>
          <a:p>
            <a:pPr marL="0" indent="0">
              <a:lnSpc>
                <a:spcPct val="90000"/>
              </a:lnSpc>
              <a:buNone/>
            </a:pPr>
            <a:r>
              <a:rPr lang="ro-RO" sz="1600" b="1"/>
              <a:t>Sunt doar un student....cadrele medicale nu au timp nici chef...</a:t>
            </a:r>
          </a:p>
          <a:p>
            <a:pPr marL="0" indent="0">
              <a:lnSpc>
                <a:spcPct val="90000"/>
              </a:lnSpc>
              <a:buNone/>
            </a:pPr>
            <a:endParaRPr lang="ro-RO" sz="1600" b="1"/>
          </a:p>
          <a:p>
            <a:pPr marL="0" indent="0">
              <a:lnSpc>
                <a:spcPct val="90000"/>
              </a:lnSpc>
              <a:buNone/>
            </a:pPr>
            <a:r>
              <a:rPr lang="ro-RO" sz="1600" b="1"/>
              <a:t>Ce fel de lucrare să pregătesc?</a:t>
            </a:r>
          </a:p>
          <a:p>
            <a:pPr marL="0" indent="0">
              <a:lnSpc>
                <a:spcPct val="90000"/>
              </a:lnSpc>
              <a:buNone/>
            </a:pPr>
            <a:endParaRPr lang="en-US" sz="1600" b="1"/>
          </a:p>
        </p:txBody>
      </p:sp>
      <p:pic>
        <p:nvPicPr>
          <p:cNvPr id="2" name="Content Placeholder 4">
            <a:extLst>
              <a:ext uri="{FF2B5EF4-FFF2-40B4-BE49-F238E27FC236}">
                <a16:creationId xmlns:a16="http://schemas.microsoft.com/office/drawing/2014/main" id="{556EBAE2-0A7E-C66C-7912-ADA9650F5186}"/>
              </a:ext>
            </a:extLst>
          </p:cNvPr>
          <p:cNvPicPr>
            <a:picLocks noChangeAspect="1"/>
          </p:cNvPicPr>
          <p:nvPr/>
        </p:nvPicPr>
        <p:blipFill rotWithShape="1">
          <a:blip r:embed="rId2"/>
          <a:srcRect l="15992" t="8587" r="14202" b="24591"/>
          <a:stretch/>
        </p:blipFill>
        <p:spPr bwMode="auto">
          <a:xfrm>
            <a:off x="4572000" y="2317431"/>
            <a:ext cx="3989297" cy="21480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68" y="6737718"/>
            <a:ext cx="9155399" cy="123363"/>
            <a:chOff x="-5025" y="6737718"/>
            <a:chExt cx="12207200" cy="123363"/>
          </a:xfrm>
        </p:grpSpPr>
        <p:sp>
          <p:nvSpPr>
            <p:cNvPr id="9" name="Rectangle 8">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980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6E3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4" name="Content Placeholder 3">
            <a:extLst>
              <a:ext uri="{FF2B5EF4-FFF2-40B4-BE49-F238E27FC236}">
                <a16:creationId xmlns:a16="http://schemas.microsoft.com/office/drawing/2014/main" id="{3FD6ADAF-9A0D-DC37-5B41-781DD5195163}"/>
              </a:ext>
            </a:extLst>
          </p:cNvPr>
          <p:cNvPicPr>
            <a:picLocks noGrp="1" noChangeAspect="1"/>
          </p:cNvPicPr>
          <p:nvPr>
            <p:ph idx="1"/>
          </p:nvPr>
        </p:nvPicPr>
        <p:blipFill>
          <a:blip r:embed="rId3"/>
          <a:stretch>
            <a:fillRect/>
          </a:stretch>
        </p:blipFill>
        <p:spPr>
          <a:xfrm>
            <a:off x="1818858" y="1531487"/>
            <a:ext cx="5421465" cy="3795026"/>
          </a:xfrm>
          <a:prstGeom prst="rect">
            <a:avLst/>
          </a:prstGeom>
        </p:spPr>
      </p:pic>
    </p:spTree>
    <p:extLst>
      <p:ext uri="{BB962C8B-B14F-4D97-AF65-F5344CB8AC3E}">
        <p14:creationId xmlns:p14="http://schemas.microsoft.com/office/powerpoint/2010/main" val="36149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4A0BD-B32C-8D97-0E39-109662CEFE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20C087-27E6-C8BD-4ABD-63A4EA67B024}"/>
              </a:ext>
            </a:extLst>
          </p:cNvPr>
          <p:cNvSpPr>
            <a:spLocks noGrp="1"/>
          </p:cNvSpPr>
          <p:nvPr>
            <p:ph idx="1"/>
          </p:nvPr>
        </p:nvSpPr>
        <p:spPr>
          <a:xfrm>
            <a:off x="457200" y="2636912"/>
            <a:ext cx="8229600" cy="2836912"/>
          </a:xfrm>
        </p:spPr>
        <p:txBody>
          <a:bodyPr/>
          <a:lstStyle/>
          <a:p>
            <a:pPr marL="0" indent="0">
              <a:buNone/>
            </a:pPr>
            <a:r>
              <a:rPr lang="ro-RO" sz="2000" dirty="0"/>
              <a:t>1. Lucrare adaptată la specificul congresului. </a:t>
            </a:r>
          </a:p>
          <a:p>
            <a:pPr marL="0" indent="0">
              <a:buNone/>
            </a:pPr>
            <a:endParaRPr lang="ro-RO" sz="2000" dirty="0"/>
          </a:p>
          <a:p>
            <a:pPr marL="0" indent="0">
              <a:buNone/>
            </a:pPr>
            <a:endParaRPr lang="ro-RO" sz="2000" dirty="0"/>
          </a:p>
          <a:p>
            <a:pPr marL="0" indent="0">
              <a:buNone/>
            </a:pPr>
            <a:endParaRPr lang="en-US" sz="2000" dirty="0"/>
          </a:p>
          <a:p>
            <a:pPr marL="0" indent="0">
              <a:buNone/>
            </a:pPr>
            <a:endParaRPr lang="ro-RO" sz="2000" dirty="0"/>
          </a:p>
          <a:p>
            <a:pPr marL="457200" indent="-457200">
              <a:buAutoNum type="arabicPeriod"/>
            </a:pPr>
            <a:endParaRPr lang="ro-RO" sz="2000" dirty="0"/>
          </a:p>
          <a:p>
            <a:pPr marL="0" indent="0">
              <a:buNone/>
            </a:pPr>
            <a:endParaRPr lang="en-US" sz="2000" dirty="0"/>
          </a:p>
          <a:p>
            <a:pPr marL="457200" indent="-457200">
              <a:buAutoNum type="arabicPeriod"/>
            </a:pPr>
            <a:endParaRPr lang="en-US" sz="2000" dirty="0"/>
          </a:p>
        </p:txBody>
      </p:sp>
      <p:sp>
        <p:nvSpPr>
          <p:cNvPr id="5" name="Title 1">
            <a:extLst>
              <a:ext uri="{FF2B5EF4-FFF2-40B4-BE49-F238E27FC236}">
                <a16:creationId xmlns:a16="http://schemas.microsoft.com/office/drawing/2014/main" id="{EBA8DA2D-4C18-A385-D18E-64ECF5FA5414}"/>
              </a:ext>
            </a:extLst>
          </p:cNvPr>
          <p:cNvSpPr>
            <a:spLocks noGrp="1"/>
          </p:cNvSpPr>
          <p:nvPr>
            <p:ph type="title"/>
          </p:nvPr>
        </p:nvSpPr>
        <p:spPr>
          <a:xfrm>
            <a:off x="457200" y="274638"/>
            <a:ext cx="8229600" cy="1143000"/>
          </a:xfrm>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ro-RO" sz="2800" b="1">
                <a:solidFill>
                  <a:srgbClr val="FF0000"/>
                </a:solidFill>
              </a:rPr>
              <a:t>Reguli impuse de un congres medical</a:t>
            </a:r>
            <a:br>
              <a:rPr lang="ro-RO" sz="2800" b="1">
                <a:solidFill>
                  <a:srgbClr val="FF0000"/>
                </a:solidFill>
              </a:rPr>
            </a:br>
            <a:r>
              <a:rPr kumimoji="0" lang="en-US" sz="2000" b="1" i="0" u="none" strike="noStrike" kern="0" cap="none" spc="0" normalizeH="0" baseline="0" noProof="0">
                <a:ln>
                  <a:noFill/>
                </a:ln>
                <a:solidFill>
                  <a:srgbClr val="000000"/>
                </a:solidFill>
                <a:effectLst/>
                <a:uLnTx/>
                <a:uFillTx/>
                <a:latin typeface="Arial"/>
                <a:ea typeface="+mn-ea"/>
                <a:cs typeface="+mn-cs"/>
              </a:rPr>
              <a:t>Congresul </a:t>
            </a:r>
            <a:r>
              <a:rPr kumimoji="0" lang="ro-RO" sz="2000" b="1" i="0" u="none" strike="noStrike" kern="0" cap="none" spc="0" normalizeH="0" baseline="0" noProof="0">
                <a:ln>
                  <a:noFill/>
                </a:ln>
                <a:solidFill>
                  <a:srgbClr val="000000"/>
                </a:solidFill>
                <a:effectLst/>
                <a:uLnTx/>
                <a:uFillTx/>
                <a:latin typeface="Arial"/>
                <a:ea typeface="+mn-ea"/>
                <a:cs typeface="+mn-cs"/>
              </a:rPr>
              <a:t>Medical AMICUS al Studenților și Rezidenților</a:t>
            </a:r>
            <a:br>
              <a:rPr kumimoji="0" lang="ro-RO" sz="2000" b="1" i="0" u="none" strike="noStrike" kern="0" cap="none" spc="0" normalizeH="0" baseline="0" noProof="0">
                <a:ln>
                  <a:noFill/>
                </a:ln>
                <a:solidFill>
                  <a:srgbClr val="000000"/>
                </a:solidFill>
                <a:effectLst/>
                <a:uLnTx/>
                <a:uFillTx/>
                <a:latin typeface="Arial"/>
                <a:ea typeface="+mn-ea"/>
                <a:cs typeface="+mn-cs"/>
              </a:rPr>
            </a:br>
            <a:endParaRPr lang="en-US" sz="2800">
              <a:solidFill>
                <a:srgbClr val="FF0000"/>
              </a:solidFill>
            </a:endParaRPr>
          </a:p>
        </p:txBody>
      </p:sp>
    </p:spTree>
    <p:extLst>
      <p:ext uri="{BB962C8B-B14F-4D97-AF65-F5344CB8AC3E}">
        <p14:creationId xmlns:p14="http://schemas.microsoft.com/office/powerpoint/2010/main" val="78328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2B42F-598E-CAD5-1C19-6D8FB18F3E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72621C-EEDB-1992-E123-B43A228385C0}"/>
              </a:ext>
            </a:extLst>
          </p:cNvPr>
          <p:cNvSpPr>
            <a:spLocks noGrp="1"/>
          </p:cNvSpPr>
          <p:nvPr>
            <p:ph idx="1"/>
          </p:nvPr>
        </p:nvSpPr>
        <p:spPr>
          <a:xfrm>
            <a:off x="457200" y="2636912"/>
            <a:ext cx="8229600" cy="2836912"/>
          </a:xfrm>
        </p:spPr>
        <p:txBody>
          <a:bodyPr/>
          <a:lstStyle/>
          <a:p>
            <a:pPr marL="0" indent="0">
              <a:buNone/>
            </a:pPr>
            <a:r>
              <a:rPr lang="ro-RO" sz="2000" dirty="0"/>
              <a:t>2. Lucrare coordonată de un specialist.</a:t>
            </a:r>
          </a:p>
          <a:p>
            <a:pPr marL="0" indent="0">
              <a:buNone/>
            </a:pPr>
            <a:endParaRPr lang="ro-RO" sz="2000" dirty="0"/>
          </a:p>
          <a:p>
            <a:pPr marL="0" indent="0">
              <a:buNone/>
            </a:pPr>
            <a:endParaRPr lang="ro-RO" sz="2000" dirty="0"/>
          </a:p>
          <a:p>
            <a:pPr marL="0" indent="0">
              <a:buNone/>
            </a:pPr>
            <a:endParaRPr lang="en-US" sz="2000" dirty="0"/>
          </a:p>
          <a:p>
            <a:pPr marL="0" indent="0">
              <a:buNone/>
            </a:pPr>
            <a:endParaRPr lang="ro-RO" sz="2000" dirty="0"/>
          </a:p>
          <a:p>
            <a:pPr marL="457200" indent="-457200">
              <a:buAutoNum type="arabicPeriod"/>
            </a:pPr>
            <a:endParaRPr lang="ro-RO" sz="2000" dirty="0"/>
          </a:p>
          <a:p>
            <a:pPr marL="0" indent="0">
              <a:buNone/>
            </a:pPr>
            <a:endParaRPr lang="en-US" sz="2000" dirty="0"/>
          </a:p>
          <a:p>
            <a:pPr marL="457200" indent="-457200">
              <a:buAutoNum type="arabicPeriod"/>
            </a:pPr>
            <a:endParaRPr lang="en-US" sz="2000" dirty="0"/>
          </a:p>
        </p:txBody>
      </p:sp>
      <p:sp>
        <p:nvSpPr>
          <p:cNvPr id="7" name="Title 1">
            <a:extLst>
              <a:ext uri="{FF2B5EF4-FFF2-40B4-BE49-F238E27FC236}">
                <a16:creationId xmlns:a16="http://schemas.microsoft.com/office/drawing/2014/main" id="{567ABFF8-E849-2D9D-4ECA-CA650E2181D2}"/>
              </a:ext>
            </a:extLst>
          </p:cNvPr>
          <p:cNvSpPr>
            <a:spLocks noGrp="1"/>
          </p:cNvSpPr>
          <p:nvPr>
            <p:ph type="title"/>
          </p:nvPr>
        </p:nvSpPr>
        <p:spPr>
          <a:xfrm>
            <a:off x="457200" y="274638"/>
            <a:ext cx="8229600" cy="1143000"/>
          </a:xfrm>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ro-RO" sz="2800" b="1" dirty="0">
                <a:solidFill>
                  <a:srgbClr val="FF0000"/>
                </a:solidFill>
              </a:rPr>
              <a:t>Reguli impuse de un congres medical</a:t>
            </a:r>
            <a:br>
              <a:rPr lang="ro-RO" sz="2800" b="1" dirty="0">
                <a:solidFill>
                  <a:srgbClr val="FF0000"/>
                </a:solidFill>
              </a:rPr>
            </a:br>
            <a:r>
              <a:rPr kumimoji="0" lang="en-US" sz="2000" b="1" i="0" u="none" strike="noStrike" kern="0" cap="none" spc="0" normalizeH="0" baseline="0" noProof="0" dirty="0" err="1">
                <a:ln>
                  <a:noFill/>
                </a:ln>
                <a:solidFill>
                  <a:srgbClr val="000000"/>
                </a:solidFill>
                <a:effectLst/>
                <a:uLnTx/>
                <a:uFillTx/>
                <a:latin typeface="Arial"/>
                <a:ea typeface="+mn-ea"/>
                <a:cs typeface="+mn-cs"/>
              </a:rPr>
              <a:t>Congresul</a:t>
            </a:r>
            <a:r>
              <a:rPr kumimoji="0" lang="en-US" sz="2000" b="1" i="0" u="none" strike="noStrike" kern="0" cap="none" spc="0" normalizeH="0" baseline="0" noProof="0" dirty="0">
                <a:ln>
                  <a:noFill/>
                </a:ln>
                <a:solidFill>
                  <a:srgbClr val="000000"/>
                </a:solidFill>
                <a:effectLst/>
                <a:uLnTx/>
                <a:uFillTx/>
                <a:latin typeface="Arial"/>
                <a:ea typeface="+mn-ea"/>
                <a:cs typeface="+mn-cs"/>
              </a:rPr>
              <a:t> </a:t>
            </a:r>
            <a:r>
              <a:rPr kumimoji="0" lang="ro-RO" sz="2000" b="1" i="0" u="none" strike="noStrike" kern="0" cap="none" spc="0" normalizeH="0" baseline="0" noProof="0" dirty="0">
                <a:ln>
                  <a:noFill/>
                </a:ln>
                <a:solidFill>
                  <a:srgbClr val="000000"/>
                </a:solidFill>
                <a:effectLst/>
                <a:uLnTx/>
                <a:uFillTx/>
                <a:latin typeface="Arial"/>
                <a:ea typeface="+mn-ea"/>
                <a:cs typeface="+mn-cs"/>
              </a:rPr>
              <a:t>Medical AMICUS al Studenților și Rezidenților</a:t>
            </a:r>
            <a:br>
              <a:rPr kumimoji="0" lang="ro-RO" sz="2000" b="1" i="0" u="none" strike="noStrike" kern="0" cap="none" spc="0" normalizeH="0" baseline="0" noProof="0" dirty="0">
                <a:ln>
                  <a:noFill/>
                </a:ln>
                <a:solidFill>
                  <a:srgbClr val="000000"/>
                </a:solidFill>
                <a:effectLst/>
                <a:uLnTx/>
                <a:uFillTx/>
                <a:latin typeface="Arial"/>
                <a:ea typeface="+mn-ea"/>
                <a:cs typeface="+mn-cs"/>
              </a:rPr>
            </a:br>
            <a:endParaRPr lang="en-US" sz="2800" dirty="0">
              <a:solidFill>
                <a:srgbClr val="FF0000"/>
              </a:solidFill>
            </a:endParaRPr>
          </a:p>
        </p:txBody>
      </p:sp>
    </p:spTree>
    <p:extLst>
      <p:ext uri="{BB962C8B-B14F-4D97-AF65-F5344CB8AC3E}">
        <p14:creationId xmlns:p14="http://schemas.microsoft.com/office/powerpoint/2010/main" val="97400910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2066</TotalTime>
  <Words>1905</Words>
  <Application>Microsoft Macintosh PowerPoint</Application>
  <PresentationFormat>On-screen Show (4:3)</PresentationFormat>
  <Paragraphs>258</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Reguli impuse de un congres medical Congresul Medical AMICUS al Studenților și Rezidenților </vt:lpstr>
      <vt:lpstr>Reguli impuse de un congres medical Congresul Medical AMICUS al Studenților și Rezidenților </vt:lpstr>
      <vt:lpstr>PowerPoint Presentation</vt:lpstr>
      <vt:lpstr>Reguli impuse de un congres medical Congresul Medical AMICUS al Studenților și Rezidenților </vt:lpstr>
      <vt:lpstr>Reguli impuse de un congres medical Congresul Medical AMICUS al Studenților și Rezidenților </vt:lpstr>
      <vt:lpstr>Reguli impuse de un congres medical Congresul Medical AMICUS al Studenților și Rezidenților </vt:lpstr>
      <vt:lpstr>Reguli impuse de un congres medical Congresul Medical AMICUS al Studenților și Rezidenților </vt:lpstr>
      <vt:lpstr>Abstract </vt:lpstr>
      <vt:lpstr>PowerPoint Presentation</vt:lpstr>
      <vt:lpstr>THE ABSTRACT</vt:lpstr>
      <vt:lpstr>PowerPoint Presentation</vt:lpstr>
      <vt:lpstr>The title</vt:lpstr>
      <vt:lpstr>THE TITLE….CORRECT VARIANT???</vt:lpstr>
      <vt:lpstr>THE TITLE….</vt:lpstr>
      <vt:lpstr>THE TITLE….</vt:lpstr>
      <vt:lpstr>Examples </vt:lpstr>
      <vt:lpstr>Wrong titles</vt:lpstr>
      <vt:lpstr>Posibile titluri de lucrări</vt:lpstr>
      <vt:lpstr>PowerPoint Presentation</vt:lpstr>
      <vt:lpstr>THE AUTHORS….THE TEAM</vt:lpstr>
      <vt:lpstr>PowerPoint Presentation</vt:lpstr>
      <vt:lpstr>THE SCIENTIFIC JUNGLE</vt:lpstr>
      <vt:lpstr>PowerPoint Presentation</vt:lpstr>
      <vt:lpstr>PowerPoint Presentation</vt:lpstr>
      <vt:lpstr>THE ABSTRACT</vt:lpstr>
      <vt:lpstr>THE ABSTRACT</vt:lpstr>
      <vt:lpstr>THE ABSTRACT</vt:lpstr>
      <vt:lpstr>THE ABSTRACT</vt:lpstr>
      <vt:lpstr>PowerPoint Presentation</vt:lpstr>
      <vt:lpstr>CLASSIC  KAPOSI’S SARCOMA WITH FACE INVOLVEMENT IN AN IMMUNOCOMPETENT FEMALE PATIENT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Keywords</vt:lpstr>
      <vt:lpstr>PowerPoint Presentation</vt:lpstr>
      <vt:lpstr>PowerPoint Presentation</vt:lpstr>
      <vt:lpstr>Reguli impuse de un congres medical Congresul Medical AMICUS al Studenților și Rezidenților </vt:lpstr>
      <vt:lpstr>PowerPoint Presentation</vt:lpstr>
      <vt:lpstr>PowerPoint Presentation</vt:lpstr>
    </vt:vector>
  </TitlesOfParts>
  <Company>Patologie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dc:title>
  <dc:creator>Jung Janos</dc:creator>
  <cp:lastModifiedBy>Microsoft Office User</cp:lastModifiedBy>
  <cp:revision>309</cp:revision>
  <dcterms:created xsi:type="dcterms:W3CDTF">2011-03-31T07:49:51Z</dcterms:created>
  <dcterms:modified xsi:type="dcterms:W3CDTF">2024-03-25T16:00:51Z</dcterms:modified>
</cp:coreProperties>
</file>